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2" r:id="rId2"/>
    <p:sldId id="364" r:id="rId3"/>
    <p:sldId id="365" r:id="rId4"/>
    <p:sldId id="366" r:id="rId5"/>
    <p:sldId id="296" r:id="rId6"/>
    <p:sldId id="354" r:id="rId7"/>
    <p:sldId id="367" r:id="rId8"/>
    <p:sldId id="356" r:id="rId9"/>
    <p:sldId id="368" r:id="rId10"/>
    <p:sldId id="357" r:id="rId11"/>
    <p:sldId id="358" r:id="rId12"/>
    <p:sldId id="359" r:id="rId13"/>
    <p:sldId id="361" r:id="rId14"/>
    <p:sldId id="362" r:id="rId15"/>
    <p:sldId id="371" r:id="rId16"/>
    <p:sldId id="369" r:id="rId17"/>
    <p:sldId id="370" r:id="rId18"/>
    <p:sldId id="372" r:id="rId1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1489" autoAdjust="0"/>
  </p:normalViewPr>
  <p:slideViewPr>
    <p:cSldViewPr snapToGrid="0">
      <p:cViewPr>
        <p:scale>
          <a:sx n="70" d="100"/>
          <a:sy n="70" d="100"/>
        </p:scale>
        <p:origin x="-360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4F42B-D5AF-4082-BA82-B1512BDEFA2D}" type="datetimeFigureOut">
              <a:rPr lang="nl-BE" smtClean="0"/>
              <a:t>16/03/2017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E4C3-D909-4BDA-B054-979980DEED5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381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9C4B-6519-4BB8-8326-449C8C24EE07}" type="datetimeFigureOut">
              <a:rPr lang="fr-BE" smtClean="0"/>
              <a:t>16/03/2017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80656-1AF8-490E-8D79-EA5B4E543B2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38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0656-1AF8-490E-8D79-EA5B4E543B2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3837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0656-1AF8-490E-8D79-EA5B4E543B2B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383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80656-1AF8-490E-8D79-EA5B4E543B2B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383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13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638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06F4-371D-422D-9AD7-18551B0AD94F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58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C72-6D56-4364-95BE-17169780C8BA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205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3ED-422C-4DBA-8B6E-1AC02607E619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89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5576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D93F-DC6F-49B0-98D1-E60A9AD20E4D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372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5D1C-82F4-47BF-8E67-1DF17806A5D4}" type="datetime1">
              <a:rPr lang="fr-BE" smtClean="0"/>
              <a:t>16/03/2017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252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14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AF6-2323-4118-A290-E2499EEC0C76}" type="datetime1">
              <a:rPr lang="fr-BE" smtClean="0"/>
              <a:t>16/03/2017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364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798D-DC2A-446E-929B-6EC05E6196FF}" type="datetime1">
              <a:rPr lang="fr-BE" smtClean="0"/>
              <a:t>16/03/2017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589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5D71-C04F-43F2-A98F-F10E3F32867F}" type="datetime1">
              <a:rPr lang="fr-BE" smtClean="0"/>
              <a:t>16/03/2017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209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04CF-AAF7-4245-82B7-9D699D57641A}" type="datetime1">
              <a:rPr lang="fr-BE" smtClean="0"/>
              <a:t>16/03/2017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79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42364"/>
            <a:ext cx="12192000" cy="415636"/>
          </a:xfrm>
          <a:prstGeom prst="rect">
            <a:avLst/>
          </a:pr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BE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60966" y="6537369"/>
            <a:ext cx="1161803" cy="23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5398899B-9996-4A68-86B0-CA73CF155366}" type="datetime1">
              <a:rPr lang="fr-BE" smtClean="0"/>
              <a:t>16/03/2017</a:t>
            </a:fld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2408" y="6537369"/>
            <a:ext cx="4114800" cy="23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r-BE" smtClean="0"/>
              <a:t>Title of the presentation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6847" y="6537369"/>
            <a:ext cx="956953" cy="23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77977D58-D80E-4A19-ABB2-C9F8737025A9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10" name="AutoShape 3"/>
          <p:cNvSpPr>
            <a:spLocks noChangeAspect="1" noChangeArrowheads="1" noTextEdit="1"/>
          </p:cNvSpPr>
          <p:nvPr userDrawn="1"/>
        </p:nvSpPr>
        <p:spPr bwMode="auto">
          <a:xfrm>
            <a:off x="835025" y="6034088"/>
            <a:ext cx="16414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1" name="Freeform 5"/>
          <p:cNvSpPr>
            <a:spLocks noEditPoints="1"/>
          </p:cNvSpPr>
          <p:nvPr userDrawn="1"/>
        </p:nvSpPr>
        <p:spPr bwMode="auto">
          <a:xfrm>
            <a:off x="827088" y="6026151"/>
            <a:ext cx="357188" cy="395288"/>
          </a:xfrm>
          <a:custGeom>
            <a:avLst/>
            <a:gdLst>
              <a:gd name="T0" fmla="*/ 20 w 47"/>
              <a:gd name="T1" fmla="*/ 38 h 51"/>
              <a:gd name="T2" fmla="*/ 47 w 47"/>
              <a:gd name="T3" fmla="*/ 11 h 51"/>
              <a:gd name="T4" fmla="*/ 25 w 47"/>
              <a:gd name="T5" fmla="*/ 0 h 51"/>
              <a:gd name="T6" fmla="*/ 0 w 47"/>
              <a:gd name="T7" fmla="*/ 25 h 51"/>
              <a:gd name="T8" fmla="*/ 24 w 47"/>
              <a:gd name="T9" fmla="*/ 51 h 51"/>
              <a:gd name="T10" fmla="*/ 47 w 47"/>
              <a:gd name="T11" fmla="*/ 39 h 51"/>
              <a:gd name="T12" fmla="*/ 40 w 47"/>
              <a:gd name="T13" fmla="*/ 32 h 51"/>
              <a:gd name="T14" fmla="*/ 20 w 47"/>
              <a:gd name="T15" fmla="*/ 38 h 51"/>
              <a:gd name="T16" fmla="*/ 16 w 47"/>
              <a:gd name="T17" fmla="*/ 15 h 51"/>
              <a:gd name="T18" fmla="*/ 31 w 47"/>
              <a:gd name="T19" fmla="*/ 12 h 51"/>
              <a:gd name="T20" fmla="*/ 13 w 47"/>
              <a:gd name="T21" fmla="*/ 30 h 51"/>
              <a:gd name="T22" fmla="*/ 16 w 47"/>
              <a:gd name="T23" fmla="*/ 1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51">
                <a:moveTo>
                  <a:pt x="20" y="38"/>
                </a:move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1" y="0"/>
                  <a:pt x="25" y="0"/>
                </a:cubicBezTo>
                <a:cubicBezTo>
                  <a:pt x="9" y="0"/>
                  <a:pt x="0" y="15"/>
                  <a:pt x="0" y="25"/>
                </a:cubicBezTo>
                <a:cubicBezTo>
                  <a:pt x="0" y="36"/>
                  <a:pt x="9" y="51"/>
                  <a:pt x="24" y="51"/>
                </a:cubicBezTo>
                <a:cubicBezTo>
                  <a:pt x="38" y="51"/>
                  <a:pt x="43" y="44"/>
                  <a:pt x="47" y="39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32"/>
                  <a:pt x="34" y="43"/>
                  <a:pt x="20" y="38"/>
                </a:cubicBezTo>
                <a:moveTo>
                  <a:pt x="16" y="15"/>
                </a:moveTo>
                <a:cubicBezTo>
                  <a:pt x="23" y="9"/>
                  <a:pt x="31" y="12"/>
                  <a:pt x="31" y="12"/>
                </a:cubicBezTo>
                <a:cubicBezTo>
                  <a:pt x="13" y="30"/>
                  <a:pt x="13" y="30"/>
                  <a:pt x="13" y="30"/>
                </a:cubicBezTo>
                <a:cubicBezTo>
                  <a:pt x="12" y="28"/>
                  <a:pt x="10" y="21"/>
                  <a:pt x="16" y="15"/>
                </a:cubicBezTo>
              </a:path>
            </a:pathLst>
          </a:cu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2" name="Freeform 6"/>
          <p:cNvSpPr>
            <a:spLocks noEditPoints="1"/>
          </p:cNvSpPr>
          <p:nvPr userDrawn="1"/>
        </p:nvSpPr>
        <p:spPr bwMode="auto">
          <a:xfrm>
            <a:off x="827088" y="6026151"/>
            <a:ext cx="357188" cy="395288"/>
          </a:xfrm>
          <a:custGeom>
            <a:avLst/>
            <a:gdLst>
              <a:gd name="T0" fmla="*/ 20 w 47"/>
              <a:gd name="T1" fmla="*/ 38 h 51"/>
              <a:gd name="T2" fmla="*/ 47 w 47"/>
              <a:gd name="T3" fmla="*/ 11 h 51"/>
              <a:gd name="T4" fmla="*/ 25 w 47"/>
              <a:gd name="T5" fmla="*/ 0 h 51"/>
              <a:gd name="T6" fmla="*/ 0 w 47"/>
              <a:gd name="T7" fmla="*/ 25 h 51"/>
              <a:gd name="T8" fmla="*/ 24 w 47"/>
              <a:gd name="T9" fmla="*/ 51 h 51"/>
              <a:gd name="T10" fmla="*/ 47 w 47"/>
              <a:gd name="T11" fmla="*/ 39 h 51"/>
              <a:gd name="T12" fmla="*/ 40 w 47"/>
              <a:gd name="T13" fmla="*/ 32 h 51"/>
              <a:gd name="T14" fmla="*/ 20 w 47"/>
              <a:gd name="T15" fmla="*/ 38 h 51"/>
              <a:gd name="T16" fmla="*/ 16 w 47"/>
              <a:gd name="T17" fmla="*/ 15 h 51"/>
              <a:gd name="T18" fmla="*/ 31 w 47"/>
              <a:gd name="T19" fmla="*/ 12 h 51"/>
              <a:gd name="T20" fmla="*/ 13 w 47"/>
              <a:gd name="T21" fmla="*/ 30 h 51"/>
              <a:gd name="T22" fmla="*/ 16 w 47"/>
              <a:gd name="T23" fmla="*/ 1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" h="51">
                <a:moveTo>
                  <a:pt x="20" y="38"/>
                </a:move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1" y="0"/>
                  <a:pt x="25" y="0"/>
                </a:cubicBezTo>
                <a:cubicBezTo>
                  <a:pt x="9" y="0"/>
                  <a:pt x="0" y="15"/>
                  <a:pt x="0" y="25"/>
                </a:cubicBezTo>
                <a:cubicBezTo>
                  <a:pt x="0" y="36"/>
                  <a:pt x="9" y="51"/>
                  <a:pt x="24" y="51"/>
                </a:cubicBezTo>
                <a:cubicBezTo>
                  <a:pt x="38" y="51"/>
                  <a:pt x="43" y="44"/>
                  <a:pt x="47" y="39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32"/>
                  <a:pt x="34" y="43"/>
                  <a:pt x="20" y="38"/>
                </a:cubicBezTo>
                <a:moveTo>
                  <a:pt x="16" y="15"/>
                </a:moveTo>
                <a:cubicBezTo>
                  <a:pt x="23" y="9"/>
                  <a:pt x="31" y="12"/>
                  <a:pt x="31" y="12"/>
                </a:cubicBezTo>
                <a:cubicBezTo>
                  <a:pt x="13" y="30"/>
                  <a:pt x="13" y="30"/>
                  <a:pt x="13" y="30"/>
                </a:cubicBezTo>
                <a:cubicBezTo>
                  <a:pt x="12" y="28"/>
                  <a:pt x="10" y="21"/>
                  <a:pt x="16" y="15"/>
                </a:cubicBezTo>
              </a:path>
            </a:pathLst>
          </a:cu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1162050" y="6026151"/>
            <a:ext cx="341313" cy="395288"/>
          </a:xfrm>
          <a:custGeom>
            <a:avLst/>
            <a:gdLst>
              <a:gd name="T0" fmla="*/ 25 w 45"/>
              <a:gd name="T1" fmla="*/ 39 h 51"/>
              <a:gd name="T2" fmla="*/ 12 w 45"/>
              <a:gd name="T3" fmla="*/ 25 h 51"/>
              <a:gd name="T4" fmla="*/ 24 w 45"/>
              <a:gd name="T5" fmla="*/ 13 h 51"/>
              <a:gd name="T6" fmla="*/ 35 w 45"/>
              <a:gd name="T7" fmla="*/ 17 h 51"/>
              <a:gd name="T8" fmla="*/ 43 w 45"/>
              <a:gd name="T9" fmla="*/ 8 h 51"/>
              <a:gd name="T10" fmla="*/ 25 w 45"/>
              <a:gd name="T11" fmla="*/ 0 h 51"/>
              <a:gd name="T12" fmla="*/ 0 w 45"/>
              <a:gd name="T13" fmla="*/ 26 h 51"/>
              <a:gd name="T14" fmla="*/ 27 w 45"/>
              <a:gd name="T15" fmla="*/ 51 h 51"/>
              <a:gd name="T16" fmla="*/ 45 w 45"/>
              <a:gd name="T17" fmla="*/ 41 h 51"/>
              <a:gd name="T18" fmla="*/ 36 w 45"/>
              <a:gd name="T19" fmla="*/ 33 h 51"/>
              <a:gd name="T20" fmla="*/ 25 w 45"/>
              <a:gd name="T21" fmla="*/ 3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5" h="51">
                <a:moveTo>
                  <a:pt x="25" y="39"/>
                </a:moveTo>
                <a:cubicBezTo>
                  <a:pt x="19" y="39"/>
                  <a:pt x="12" y="34"/>
                  <a:pt x="12" y="25"/>
                </a:cubicBezTo>
                <a:cubicBezTo>
                  <a:pt x="12" y="17"/>
                  <a:pt x="18" y="13"/>
                  <a:pt x="24" y="13"/>
                </a:cubicBezTo>
                <a:cubicBezTo>
                  <a:pt x="30" y="13"/>
                  <a:pt x="31" y="14"/>
                  <a:pt x="35" y="17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8"/>
                  <a:pt x="37" y="0"/>
                  <a:pt x="25" y="0"/>
                </a:cubicBezTo>
                <a:cubicBezTo>
                  <a:pt x="14" y="0"/>
                  <a:pt x="0" y="9"/>
                  <a:pt x="0" y="26"/>
                </a:cubicBezTo>
                <a:cubicBezTo>
                  <a:pt x="0" y="43"/>
                  <a:pt x="14" y="51"/>
                  <a:pt x="27" y="51"/>
                </a:cubicBezTo>
                <a:cubicBezTo>
                  <a:pt x="39" y="51"/>
                  <a:pt x="45" y="41"/>
                  <a:pt x="45" y="41"/>
                </a:cubicBezTo>
                <a:cubicBezTo>
                  <a:pt x="36" y="33"/>
                  <a:pt x="36" y="33"/>
                  <a:pt x="36" y="33"/>
                </a:cubicBezTo>
                <a:cubicBezTo>
                  <a:pt x="36" y="33"/>
                  <a:pt x="32" y="39"/>
                  <a:pt x="25" y="39"/>
                </a:cubicBezTo>
              </a:path>
            </a:pathLst>
          </a:cu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4" name="Freeform 8"/>
          <p:cNvSpPr>
            <a:spLocks noEditPoints="1"/>
          </p:cNvSpPr>
          <p:nvPr userDrawn="1"/>
        </p:nvSpPr>
        <p:spPr bwMode="auto">
          <a:xfrm>
            <a:off x="1473200" y="6026151"/>
            <a:ext cx="365125" cy="395288"/>
          </a:xfrm>
          <a:custGeom>
            <a:avLst/>
            <a:gdLst>
              <a:gd name="T0" fmla="*/ 36 w 48"/>
              <a:gd name="T1" fmla="*/ 5 h 51"/>
              <a:gd name="T2" fmla="*/ 23 w 48"/>
              <a:gd name="T3" fmla="*/ 0 h 51"/>
              <a:gd name="T4" fmla="*/ 0 w 48"/>
              <a:gd name="T5" fmla="*/ 25 h 51"/>
              <a:gd name="T6" fmla="*/ 23 w 48"/>
              <a:gd name="T7" fmla="*/ 51 h 51"/>
              <a:gd name="T8" fmla="*/ 36 w 48"/>
              <a:gd name="T9" fmla="*/ 46 h 51"/>
              <a:gd name="T10" fmla="*/ 36 w 48"/>
              <a:gd name="T11" fmla="*/ 50 h 51"/>
              <a:gd name="T12" fmla="*/ 48 w 48"/>
              <a:gd name="T13" fmla="*/ 50 h 51"/>
              <a:gd name="T14" fmla="*/ 48 w 48"/>
              <a:gd name="T15" fmla="*/ 0 h 51"/>
              <a:gd name="T16" fmla="*/ 36 w 48"/>
              <a:gd name="T17" fmla="*/ 0 h 51"/>
              <a:gd name="T18" fmla="*/ 36 w 48"/>
              <a:gd name="T19" fmla="*/ 5 h 51"/>
              <a:gd name="T20" fmla="*/ 24 w 48"/>
              <a:gd name="T21" fmla="*/ 39 h 51"/>
              <a:gd name="T22" fmla="*/ 11 w 48"/>
              <a:gd name="T23" fmla="*/ 26 h 51"/>
              <a:gd name="T24" fmla="*/ 24 w 48"/>
              <a:gd name="T25" fmla="*/ 13 h 51"/>
              <a:gd name="T26" fmla="*/ 36 w 48"/>
              <a:gd name="T27" fmla="*/ 26 h 51"/>
              <a:gd name="T28" fmla="*/ 24 w 48"/>
              <a:gd name="T29" fmla="*/ 39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8" h="51">
                <a:moveTo>
                  <a:pt x="36" y="5"/>
                </a:moveTo>
                <a:cubicBezTo>
                  <a:pt x="36" y="5"/>
                  <a:pt x="30" y="0"/>
                  <a:pt x="23" y="0"/>
                </a:cubicBezTo>
                <a:cubicBezTo>
                  <a:pt x="15" y="0"/>
                  <a:pt x="0" y="7"/>
                  <a:pt x="0" y="25"/>
                </a:cubicBezTo>
                <a:cubicBezTo>
                  <a:pt x="0" y="43"/>
                  <a:pt x="14" y="51"/>
                  <a:pt x="23" y="51"/>
                </a:cubicBezTo>
                <a:cubicBezTo>
                  <a:pt x="31" y="51"/>
                  <a:pt x="36" y="46"/>
                  <a:pt x="36" y="46"/>
                </a:cubicBezTo>
                <a:cubicBezTo>
                  <a:pt x="36" y="50"/>
                  <a:pt x="36" y="50"/>
                  <a:pt x="36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0"/>
                  <a:pt x="48" y="0"/>
                  <a:pt x="48" y="0"/>
                </a:cubicBezTo>
                <a:cubicBezTo>
                  <a:pt x="36" y="0"/>
                  <a:pt x="36" y="0"/>
                  <a:pt x="36" y="0"/>
                </a:cubicBezTo>
                <a:lnTo>
                  <a:pt x="36" y="5"/>
                </a:lnTo>
                <a:close/>
                <a:moveTo>
                  <a:pt x="24" y="39"/>
                </a:moveTo>
                <a:cubicBezTo>
                  <a:pt x="12" y="39"/>
                  <a:pt x="11" y="26"/>
                  <a:pt x="11" y="26"/>
                </a:cubicBezTo>
                <a:cubicBezTo>
                  <a:pt x="11" y="26"/>
                  <a:pt x="12" y="13"/>
                  <a:pt x="24" y="13"/>
                </a:cubicBezTo>
                <a:cubicBezTo>
                  <a:pt x="36" y="13"/>
                  <a:pt x="36" y="26"/>
                  <a:pt x="36" y="26"/>
                </a:cubicBezTo>
                <a:cubicBezTo>
                  <a:pt x="36" y="26"/>
                  <a:pt x="36" y="39"/>
                  <a:pt x="24" y="39"/>
                </a:cubicBezTo>
              </a:path>
            </a:pathLst>
          </a:cu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5" name="Freeform 9"/>
          <p:cNvSpPr>
            <a:spLocks/>
          </p:cNvSpPr>
          <p:nvPr userDrawn="1"/>
        </p:nvSpPr>
        <p:spPr bwMode="auto">
          <a:xfrm>
            <a:off x="1846263" y="6018213"/>
            <a:ext cx="227013" cy="403225"/>
          </a:xfrm>
          <a:custGeom>
            <a:avLst/>
            <a:gdLst>
              <a:gd name="T0" fmla="*/ 22 w 30"/>
              <a:gd name="T1" fmla="*/ 23 h 52"/>
              <a:gd name="T2" fmla="*/ 15 w 30"/>
              <a:gd name="T3" fmla="*/ 19 h 52"/>
              <a:gd name="T4" fmla="*/ 11 w 30"/>
              <a:gd name="T5" fmla="*/ 14 h 52"/>
              <a:gd name="T6" fmla="*/ 18 w 30"/>
              <a:gd name="T7" fmla="*/ 14 h 52"/>
              <a:gd name="T8" fmla="*/ 26 w 30"/>
              <a:gd name="T9" fmla="*/ 8 h 52"/>
              <a:gd name="T10" fmla="*/ 13 w 30"/>
              <a:gd name="T11" fmla="*/ 1 h 52"/>
              <a:gd name="T12" fmla="*/ 0 w 30"/>
              <a:gd name="T13" fmla="*/ 15 h 52"/>
              <a:gd name="T14" fmla="*/ 2 w 30"/>
              <a:gd name="T15" fmla="*/ 24 h 52"/>
              <a:gd name="T16" fmla="*/ 13 w 30"/>
              <a:gd name="T17" fmla="*/ 32 h 52"/>
              <a:gd name="T18" fmla="*/ 15 w 30"/>
              <a:gd name="T19" fmla="*/ 40 h 52"/>
              <a:gd name="T20" fmla="*/ 9 w 30"/>
              <a:gd name="T21" fmla="*/ 36 h 52"/>
              <a:gd name="T22" fmla="*/ 2 w 30"/>
              <a:gd name="T23" fmla="*/ 42 h 52"/>
              <a:gd name="T24" fmla="*/ 15 w 30"/>
              <a:gd name="T25" fmla="*/ 52 h 52"/>
              <a:gd name="T26" fmla="*/ 30 w 30"/>
              <a:gd name="T27" fmla="*/ 35 h 52"/>
              <a:gd name="T28" fmla="*/ 22 w 30"/>
              <a:gd name="T29" fmla="*/ 2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0" h="52">
                <a:moveTo>
                  <a:pt x="22" y="23"/>
                </a:moveTo>
                <a:cubicBezTo>
                  <a:pt x="20" y="21"/>
                  <a:pt x="17" y="20"/>
                  <a:pt x="15" y="19"/>
                </a:cubicBezTo>
                <a:cubicBezTo>
                  <a:pt x="12" y="18"/>
                  <a:pt x="9" y="17"/>
                  <a:pt x="11" y="14"/>
                </a:cubicBezTo>
                <a:cubicBezTo>
                  <a:pt x="12" y="10"/>
                  <a:pt x="17" y="13"/>
                  <a:pt x="18" y="14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1" y="0"/>
                  <a:pt x="13" y="1"/>
                </a:cubicBezTo>
                <a:cubicBezTo>
                  <a:pt x="5" y="1"/>
                  <a:pt x="0" y="9"/>
                  <a:pt x="0" y="15"/>
                </a:cubicBezTo>
                <a:cubicBezTo>
                  <a:pt x="0" y="22"/>
                  <a:pt x="2" y="24"/>
                  <a:pt x="2" y="24"/>
                </a:cubicBezTo>
                <a:cubicBezTo>
                  <a:pt x="2" y="24"/>
                  <a:pt x="5" y="29"/>
                  <a:pt x="13" y="32"/>
                </a:cubicBezTo>
                <a:cubicBezTo>
                  <a:pt x="21" y="34"/>
                  <a:pt x="17" y="39"/>
                  <a:pt x="15" y="40"/>
                </a:cubicBezTo>
                <a:cubicBezTo>
                  <a:pt x="14" y="40"/>
                  <a:pt x="11" y="39"/>
                  <a:pt x="9" y="36"/>
                </a:cubicBezTo>
                <a:cubicBezTo>
                  <a:pt x="2" y="42"/>
                  <a:pt x="2" y="42"/>
                  <a:pt x="2" y="42"/>
                </a:cubicBezTo>
                <a:cubicBezTo>
                  <a:pt x="2" y="42"/>
                  <a:pt x="5" y="52"/>
                  <a:pt x="15" y="52"/>
                </a:cubicBezTo>
                <a:cubicBezTo>
                  <a:pt x="26" y="52"/>
                  <a:pt x="30" y="42"/>
                  <a:pt x="30" y="35"/>
                </a:cubicBezTo>
                <a:cubicBezTo>
                  <a:pt x="30" y="28"/>
                  <a:pt x="25" y="24"/>
                  <a:pt x="22" y="23"/>
                </a:cubicBezTo>
              </a:path>
            </a:pathLst>
          </a:custGeom>
          <a:solidFill>
            <a:srgbClr val="004F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6" name="Freeform 10"/>
          <p:cNvSpPr>
            <a:spLocks/>
          </p:cNvSpPr>
          <p:nvPr userDrawn="1"/>
        </p:nvSpPr>
        <p:spPr bwMode="auto">
          <a:xfrm>
            <a:off x="1981200" y="6330950"/>
            <a:ext cx="521765" cy="442913"/>
          </a:xfrm>
          <a:custGeom>
            <a:avLst/>
            <a:gdLst>
              <a:gd name="T0" fmla="*/ 36 w 65"/>
              <a:gd name="T1" fmla="*/ 5 h 54"/>
              <a:gd name="T2" fmla="*/ 62 w 65"/>
              <a:gd name="T3" fmla="*/ 0 h 54"/>
              <a:gd name="T4" fmla="*/ 40 w 65"/>
              <a:gd name="T5" fmla="*/ 13 h 54"/>
              <a:gd name="T6" fmla="*/ 65 w 65"/>
              <a:gd name="T7" fmla="*/ 42 h 54"/>
              <a:gd name="T8" fmla="*/ 36 w 65"/>
              <a:gd name="T9" fmla="*/ 27 h 54"/>
              <a:gd name="T10" fmla="*/ 22 w 65"/>
              <a:gd name="T11" fmla="*/ 54 h 54"/>
              <a:gd name="T12" fmla="*/ 23 w 65"/>
              <a:gd name="T13" fmla="*/ 19 h 54"/>
              <a:gd name="T14" fmla="*/ 0 w 65"/>
              <a:gd name="T15" fmla="*/ 20 h 54"/>
              <a:gd name="T16" fmla="*/ 22 w 65"/>
              <a:gd name="T17" fmla="*/ 10 h 54"/>
              <a:gd name="T18" fmla="*/ 36 w 65"/>
              <a:gd name="T19" fmla="*/ 5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" h="54">
                <a:moveTo>
                  <a:pt x="36" y="5"/>
                </a:moveTo>
                <a:cubicBezTo>
                  <a:pt x="62" y="0"/>
                  <a:pt x="62" y="0"/>
                  <a:pt x="62" y="0"/>
                </a:cubicBezTo>
                <a:cubicBezTo>
                  <a:pt x="40" y="13"/>
                  <a:pt x="40" y="13"/>
                  <a:pt x="40" y="13"/>
                </a:cubicBezTo>
                <a:cubicBezTo>
                  <a:pt x="65" y="42"/>
                  <a:pt x="65" y="42"/>
                  <a:pt x="65" y="42"/>
                </a:cubicBezTo>
                <a:cubicBezTo>
                  <a:pt x="36" y="27"/>
                  <a:pt x="36" y="27"/>
                  <a:pt x="36" y="27"/>
                </a:cubicBezTo>
                <a:cubicBezTo>
                  <a:pt x="22" y="54"/>
                  <a:pt x="22" y="54"/>
                  <a:pt x="22" y="54"/>
                </a:cubicBezTo>
                <a:cubicBezTo>
                  <a:pt x="23" y="19"/>
                  <a:pt x="23" y="19"/>
                  <a:pt x="23" y="19"/>
                </a:cubicBezTo>
                <a:cubicBezTo>
                  <a:pt x="0" y="20"/>
                  <a:pt x="0" y="20"/>
                  <a:pt x="0" y="20"/>
                </a:cubicBezTo>
                <a:cubicBezTo>
                  <a:pt x="22" y="10"/>
                  <a:pt x="22" y="10"/>
                  <a:pt x="22" y="10"/>
                </a:cubicBezTo>
                <a:cubicBezTo>
                  <a:pt x="22" y="10"/>
                  <a:pt x="28" y="7"/>
                  <a:pt x="36" y="5"/>
                </a:cubicBezTo>
                <a:close/>
              </a:path>
            </a:pathLst>
          </a:custGeom>
          <a:solidFill>
            <a:srgbClr val="FFDE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7" name="Freeform 11"/>
          <p:cNvSpPr>
            <a:spLocks/>
          </p:cNvSpPr>
          <p:nvPr userDrawn="1"/>
        </p:nvSpPr>
        <p:spPr bwMode="auto">
          <a:xfrm>
            <a:off x="2111375" y="6257926"/>
            <a:ext cx="122238" cy="125413"/>
          </a:xfrm>
          <a:custGeom>
            <a:avLst/>
            <a:gdLst>
              <a:gd name="T0" fmla="*/ 15 w 16"/>
              <a:gd name="T1" fmla="*/ 10 h 16"/>
              <a:gd name="T2" fmla="*/ 6 w 16"/>
              <a:gd name="T3" fmla="*/ 15 h 16"/>
              <a:gd name="T4" fmla="*/ 1 w 16"/>
              <a:gd name="T5" fmla="*/ 6 h 16"/>
              <a:gd name="T6" fmla="*/ 10 w 16"/>
              <a:gd name="T7" fmla="*/ 1 h 16"/>
              <a:gd name="T8" fmla="*/ 15 w 16"/>
              <a:gd name="T9" fmla="*/ 1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5" y="10"/>
                </a:moveTo>
                <a:cubicBezTo>
                  <a:pt x="14" y="14"/>
                  <a:pt x="10" y="16"/>
                  <a:pt x="6" y="15"/>
                </a:cubicBezTo>
                <a:cubicBezTo>
                  <a:pt x="3" y="14"/>
                  <a:pt x="0" y="10"/>
                  <a:pt x="1" y="6"/>
                </a:cubicBezTo>
                <a:cubicBezTo>
                  <a:pt x="2" y="2"/>
                  <a:pt x="6" y="0"/>
                  <a:pt x="10" y="1"/>
                </a:cubicBezTo>
                <a:cubicBezTo>
                  <a:pt x="14" y="2"/>
                  <a:pt x="16" y="6"/>
                  <a:pt x="15" y="10"/>
                </a:cubicBezTo>
                <a:close/>
              </a:path>
            </a:pathLst>
          </a:custGeom>
          <a:solidFill>
            <a:srgbClr val="F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86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F9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E00"/>
        </a:buClr>
        <a:buSzPct val="110000"/>
        <a:buFont typeface="Wingdings" panose="05000000000000000000" pitchFamily="2" charset="2"/>
        <a:buChar char=""/>
        <a:defRPr sz="2800" kern="1200">
          <a:solidFill>
            <a:srgbClr val="004F9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4F9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627" y="1460311"/>
            <a:ext cx="10849970" cy="369914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4900" b="1" dirty="0" smtClean="0"/>
              <a:t>The </a:t>
            </a:r>
            <a:r>
              <a:rPr lang="en-GB" sz="4900" b="1" dirty="0"/>
              <a:t>European Citizen Action </a:t>
            </a:r>
            <a:r>
              <a:rPr lang="en-GB" sz="4900" b="1" dirty="0" smtClean="0"/>
              <a:t>Service</a:t>
            </a:r>
            <a:br>
              <a:rPr lang="en-GB" sz="4900" b="1" dirty="0" smtClean="0"/>
            </a:br>
            <a:r>
              <a:rPr lang="en-GB" sz="4900" b="1" dirty="0" smtClean="0"/>
              <a:t/>
            </a:r>
            <a:br>
              <a:rPr lang="en-GB" sz="4900" b="1" dirty="0" smtClean="0"/>
            </a:br>
            <a:r>
              <a:rPr lang="en-GB" sz="4900" b="1" dirty="0" smtClean="0"/>
              <a:t>presents:</a:t>
            </a:r>
            <a:br>
              <a:rPr lang="en-GB" sz="4900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>“5 Takeaways on Brexit: Outlining Possible Scenarios for a New UK-EU Relationship and their Impact on Citizens”</a:t>
            </a:r>
            <a:endParaRPr lang="fr-BE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59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RIGHT TO WORK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701528" y="1009934"/>
            <a:ext cx="5857572" cy="4640239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/>
              <a:t>EU membership</a:t>
            </a:r>
            <a:r>
              <a:rPr lang="en-US" sz="1800" dirty="0" smtClean="0"/>
              <a:t>: EU citizens &amp; family members can look for a job in the EU under the same conditions as country nationals &amp; receive assistance by national employment office</a:t>
            </a:r>
          </a:p>
          <a:p>
            <a:pPr lvl="0" algn="just"/>
            <a:r>
              <a:rPr lang="en-US" sz="1800" dirty="0" smtClean="0"/>
              <a:t>In practice UK has already introduced restrictions  (‘minimum earnings threshold’, restrictions on jobseekers)</a:t>
            </a:r>
          </a:p>
          <a:p>
            <a:pPr lvl="0" algn="just"/>
            <a:r>
              <a:rPr lang="en-GB" sz="1800" b="1" dirty="0" smtClean="0"/>
              <a:t>Canada model</a:t>
            </a:r>
            <a:r>
              <a:rPr lang="en-GB" sz="1800" dirty="0" smtClean="0"/>
              <a:t>: CETA </a:t>
            </a:r>
            <a:r>
              <a:rPr lang="en-GB" sz="1800" dirty="0"/>
              <a:t>does not guarantee a general right to </a:t>
            </a:r>
            <a:r>
              <a:rPr lang="en-GB" sz="1800" dirty="0" smtClean="0"/>
              <a:t>work. </a:t>
            </a:r>
            <a:r>
              <a:rPr lang="en-US" sz="1800" dirty="0" smtClean="0"/>
              <a:t>But it allows corporate transfers &amp; temporary service provision by self-employed for  </a:t>
            </a:r>
            <a:r>
              <a:rPr lang="en-US" sz="1800" dirty="0"/>
              <a:t>limited </a:t>
            </a:r>
            <a:r>
              <a:rPr lang="en-US" sz="1800" dirty="0" smtClean="0"/>
              <a:t>time without work permit or prior approval</a:t>
            </a:r>
          </a:p>
          <a:p>
            <a:pPr lvl="0" algn="just"/>
            <a:r>
              <a:rPr lang="en-GB" sz="1800" b="1" dirty="0" smtClean="0"/>
              <a:t>Turkey model</a:t>
            </a:r>
            <a:r>
              <a:rPr lang="en-GB" sz="1800" dirty="0" smtClean="0"/>
              <a:t>: the right of Turkish </a:t>
            </a:r>
            <a:r>
              <a:rPr lang="en-GB" sz="1800" dirty="0"/>
              <a:t>nationals to move to an EU country to take up their first employment is governed by </a:t>
            </a:r>
            <a:r>
              <a:rPr lang="en-GB" sz="1800" dirty="0" smtClean="0"/>
              <a:t>law of the host country, but gradual accumulation of EU rights</a:t>
            </a:r>
            <a:endParaRPr lang="en-GB" sz="1800" dirty="0">
              <a:sym typeface="Wingdings" panose="05000000000000000000" pitchFamily="2" charset="2"/>
            </a:endParaRP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10</a:t>
            </a:fld>
            <a:endParaRPr lang="fr-B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254" y="1746914"/>
            <a:ext cx="3991876" cy="3698543"/>
          </a:xfrm>
        </p:spPr>
      </p:pic>
    </p:spTree>
    <p:extLst>
      <p:ext uri="{BB962C8B-B14F-4D97-AF65-F5344CB8AC3E}">
        <p14:creationId xmlns:p14="http://schemas.microsoft.com/office/powerpoint/2010/main" val="9024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SOCIAL SECURITY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985162" y="1132764"/>
            <a:ext cx="5669473" cy="4299045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/>
              <a:t>EU membership</a:t>
            </a:r>
            <a:r>
              <a:rPr lang="en-US" sz="1800" dirty="0" smtClean="0"/>
              <a:t>: EU has rules in place for the coordination (not </a:t>
            </a:r>
            <a:r>
              <a:rPr lang="en-US" sz="1800" dirty="0" err="1" smtClean="0"/>
              <a:t>harmonisation</a:t>
            </a:r>
            <a:r>
              <a:rPr lang="en-US" sz="1800" dirty="0" smtClean="0"/>
              <a:t>) </a:t>
            </a:r>
            <a:r>
              <a:rPr lang="en-US" sz="1800" dirty="0" smtClean="0"/>
              <a:t>of social security systems. </a:t>
            </a:r>
          </a:p>
          <a:p>
            <a:pPr lvl="1" algn="just"/>
            <a:r>
              <a:rPr lang="en-US" sz="1600" dirty="0" smtClean="0"/>
              <a:t>First 3 months: MS not obliged to grant social assistance to jobseekers  or unemployed</a:t>
            </a:r>
          </a:p>
          <a:p>
            <a:pPr lvl="1" algn="just"/>
            <a:r>
              <a:rPr lang="en-US" sz="1600" dirty="0" smtClean="0"/>
              <a:t>&gt;3 months: social assistance may be made conditional upon certain conditions</a:t>
            </a:r>
          </a:p>
          <a:p>
            <a:pPr lvl="1" algn="just"/>
            <a:r>
              <a:rPr lang="en-US" sz="1600" dirty="0" smtClean="0"/>
              <a:t>Workers entitled to social assistance </a:t>
            </a:r>
          </a:p>
          <a:p>
            <a:pPr lvl="0" algn="just"/>
            <a:r>
              <a:rPr lang="en-US" sz="1800" b="1" dirty="0" smtClean="0"/>
              <a:t>Turkey model</a:t>
            </a:r>
            <a:r>
              <a:rPr lang="en-US" sz="1800" dirty="0" smtClean="0"/>
              <a:t>: measures under the Association Agreement have extended the </a:t>
            </a:r>
            <a:r>
              <a:rPr lang="en-US" sz="1800" dirty="0"/>
              <a:t>benefit of </a:t>
            </a:r>
            <a:r>
              <a:rPr lang="en-US" sz="1800" dirty="0" smtClean="0"/>
              <a:t>EU </a:t>
            </a:r>
            <a:r>
              <a:rPr lang="en-US" sz="1800" dirty="0" smtClean="0"/>
              <a:t>rules on social </a:t>
            </a:r>
            <a:r>
              <a:rPr lang="en-US" sz="1800" dirty="0"/>
              <a:t>security </a:t>
            </a:r>
            <a:r>
              <a:rPr lang="en-US" sz="1800" dirty="0" smtClean="0"/>
              <a:t>coordination to </a:t>
            </a:r>
            <a:r>
              <a:rPr lang="en-US" sz="1800" dirty="0"/>
              <a:t>Turkish </a:t>
            </a:r>
            <a:r>
              <a:rPr lang="en-US" sz="1800" dirty="0" smtClean="0"/>
              <a:t>workers (not fully implemented)</a:t>
            </a:r>
          </a:p>
          <a:p>
            <a:pPr lvl="0" algn="just"/>
            <a:r>
              <a:rPr lang="en-US" sz="1800" b="1" dirty="0" smtClean="0"/>
              <a:t>Canada model</a:t>
            </a:r>
            <a:r>
              <a:rPr lang="en-US" sz="1800" dirty="0" smtClean="0"/>
              <a:t>: </a:t>
            </a:r>
            <a:r>
              <a:rPr lang="en-US" sz="1800" dirty="0"/>
              <a:t>s</a:t>
            </a:r>
            <a:r>
              <a:rPr lang="en-US" sz="1800" dirty="0" smtClean="0"/>
              <a:t>ocial security </a:t>
            </a:r>
            <a:r>
              <a:rPr lang="en-US" sz="1800" dirty="0"/>
              <a:t>rights </a:t>
            </a:r>
            <a:r>
              <a:rPr lang="en-US" sz="1800" dirty="0" smtClean="0"/>
              <a:t>not </a:t>
            </a:r>
            <a:r>
              <a:rPr lang="en-US" sz="1800" dirty="0"/>
              <a:t>guaranteed in </a:t>
            </a:r>
            <a:r>
              <a:rPr lang="en-US" sz="1800" dirty="0" smtClean="0"/>
              <a:t>CETA</a:t>
            </a:r>
            <a:endParaRPr lang="es-ES_tradnl" sz="1800" dirty="0"/>
          </a:p>
          <a:p>
            <a:pPr lvl="0" algn="just"/>
            <a:endParaRPr lang="es-ES_tradnl" sz="1800" dirty="0"/>
          </a:p>
          <a:p>
            <a:pPr algn="just"/>
            <a:endParaRPr lang="es-ES_tradnl" sz="1800" dirty="0"/>
          </a:p>
          <a:p>
            <a:endParaRPr lang="es-ES_tradnl" sz="180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11</a:t>
            </a:fld>
            <a:endParaRPr lang="fr-B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87" y="1719618"/>
            <a:ext cx="3654672" cy="4101922"/>
          </a:xfrm>
        </p:spPr>
      </p:pic>
    </p:spTree>
    <p:extLst>
      <p:ext uri="{BB962C8B-B14F-4D97-AF65-F5344CB8AC3E}">
        <p14:creationId xmlns:p14="http://schemas.microsoft.com/office/powerpoint/2010/main" val="816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140" y="242295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RIGHT TO DO BUSINESS, CONSUMER &amp; PASSENGER RIGHTS</a:t>
            </a:r>
            <a:endParaRPr lang="es-ES_tradnl" sz="32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022770" y="1282890"/>
            <a:ext cx="5850984" cy="4796679"/>
          </a:xfrm>
        </p:spPr>
        <p:txBody>
          <a:bodyPr>
            <a:noAutofit/>
          </a:bodyPr>
          <a:lstStyle/>
          <a:p>
            <a:pPr lvl="0" algn="just"/>
            <a:r>
              <a:rPr lang="en-US" sz="1500" b="1" dirty="0" smtClean="0"/>
              <a:t>EU membership: </a:t>
            </a:r>
          </a:p>
          <a:p>
            <a:pPr lvl="1" algn="just"/>
            <a:r>
              <a:rPr lang="en-US" sz="1500" dirty="0" smtClean="0"/>
              <a:t>freedom of establishment &amp; provide services</a:t>
            </a:r>
          </a:p>
          <a:p>
            <a:pPr lvl="1" algn="just"/>
            <a:r>
              <a:rPr lang="en-US" sz="1500" dirty="0" smtClean="0"/>
              <a:t>Consumer rights and passenger rights have a wider scope </a:t>
            </a:r>
          </a:p>
          <a:p>
            <a:pPr lvl="0" algn="just"/>
            <a:r>
              <a:rPr lang="en-US" sz="1500" b="1" dirty="0" smtClean="0"/>
              <a:t>Switzerland model</a:t>
            </a:r>
            <a:r>
              <a:rPr lang="en-US" sz="1500" dirty="0" smtClean="0"/>
              <a:t>: </a:t>
            </a:r>
          </a:p>
          <a:p>
            <a:pPr lvl="1" algn="just"/>
            <a:r>
              <a:rPr lang="en-US" sz="1500" dirty="0"/>
              <a:t>AFMP covers individuals </a:t>
            </a:r>
            <a:r>
              <a:rPr lang="en-US" sz="1500" dirty="0" smtClean="0"/>
              <a:t>who want to establish themselves </a:t>
            </a:r>
            <a:r>
              <a:rPr lang="en-US" sz="1500" dirty="0"/>
              <a:t>as self-employed in </a:t>
            </a:r>
            <a:r>
              <a:rPr lang="en-US" sz="1500" dirty="0" smtClean="0"/>
              <a:t>CH or provide services there. </a:t>
            </a:r>
            <a:r>
              <a:rPr lang="en-US" sz="1500" dirty="0"/>
              <a:t>But companies </a:t>
            </a:r>
            <a:r>
              <a:rPr lang="en-US" sz="1500" u="sng" dirty="0" smtClean="0"/>
              <a:t>not</a:t>
            </a:r>
            <a:r>
              <a:rPr lang="en-US" sz="1500" dirty="0" smtClean="0"/>
              <a:t> </a:t>
            </a:r>
            <a:r>
              <a:rPr lang="en-US" sz="1500" dirty="0"/>
              <a:t>covered </a:t>
            </a:r>
            <a:endParaRPr lang="es-ES_tradnl" sz="1500" dirty="0"/>
          </a:p>
          <a:p>
            <a:pPr lvl="1" algn="just"/>
            <a:r>
              <a:rPr lang="en-US" sz="1500" dirty="0" smtClean="0"/>
              <a:t>No general agreement on </a:t>
            </a:r>
            <a:r>
              <a:rPr lang="en-US" sz="1500" dirty="0" err="1" smtClean="0"/>
              <a:t>FoM</a:t>
            </a:r>
            <a:r>
              <a:rPr lang="en-US" sz="1500" dirty="0" smtClean="0"/>
              <a:t> of </a:t>
            </a:r>
            <a:r>
              <a:rPr lang="en-US" sz="1500" dirty="0"/>
              <a:t>services </a:t>
            </a:r>
            <a:r>
              <a:rPr lang="en-US" sz="1500" dirty="0" smtClean="0"/>
              <a:t> (only  in a limited manner)</a:t>
            </a:r>
          </a:p>
          <a:p>
            <a:pPr lvl="0" algn="just"/>
            <a:r>
              <a:rPr lang="en-US" sz="1500" b="1" dirty="0" smtClean="0"/>
              <a:t>Canada model</a:t>
            </a:r>
            <a:r>
              <a:rPr lang="en-US" sz="1500" dirty="0" smtClean="0"/>
              <a:t>: CETA only foresees </a:t>
            </a:r>
            <a:r>
              <a:rPr lang="en-US" sz="1500" dirty="0"/>
              <a:t>the temporary stay in the parties’ territories of natural persons </a:t>
            </a:r>
            <a:r>
              <a:rPr lang="en-US" sz="1500" dirty="0" smtClean="0"/>
              <a:t>(not companies) for </a:t>
            </a:r>
            <a:r>
              <a:rPr lang="en-US" sz="1500" dirty="0"/>
              <a:t>business purposes. Also </a:t>
            </a:r>
            <a:r>
              <a:rPr lang="en-US" sz="1500" dirty="0" smtClean="0"/>
              <a:t>some provisions on </a:t>
            </a:r>
            <a:r>
              <a:rPr lang="en-US" sz="1500" i="1" dirty="0" smtClean="0"/>
              <a:t>temporary</a:t>
            </a:r>
            <a:r>
              <a:rPr lang="en-US" sz="1500" dirty="0" smtClean="0"/>
              <a:t> </a:t>
            </a:r>
            <a:r>
              <a:rPr lang="en-US" sz="1500" dirty="0"/>
              <a:t>cross-border provision of </a:t>
            </a:r>
            <a:r>
              <a:rPr lang="en-US" sz="1500" dirty="0" smtClean="0"/>
              <a:t>services , but sensitive sectors excluded</a:t>
            </a:r>
            <a:endParaRPr lang="es-ES_tradnl" sz="1500" dirty="0"/>
          </a:p>
          <a:p>
            <a:pPr lvl="0" algn="just"/>
            <a:r>
              <a:rPr lang="en-US" sz="1500" b="1" dirty="0" smtClean="0"/>
              <a:t>Turkey model</a:t>
            </a:r>
            <a:r>
              <a:rPr lang="en-US" sz="1500" dirty="0" smtClean="0"/>
              <a:t>: </a:t>
            </a:r>
            <a:r>
              <a:rPr lang="en-GB" sz="1500" dirty="0" smtClean="0"/>
              <a:t>AA does </a:t>
            </a:r>
            <a:r>
              <a:rPr lang="en-GB" sz="1500" dirty="0"/>
              <a:t>not provide for the right of establishment or </a:t>
            </a:r>
            <a:r>
              <a:rPr lang="en-GB" sz="1500" dirty="0" smtClean="0"/>
              <a:t>freedom </a:t>
            </a:r>
            <a:r>
              <a:rPr lang="en-GB" sz="1500" dirty="0"/>
              <a:t>to provide services. Chapters foreseen in the EU accession talks but </a:t>
            </a:r>
            <a:r>
              <a:rPr lang="en-GB" sz="1500" dirty="0" smtClean="0"/>
              <a:t>not yet opened. Conditions determined by national law</a:t>
            </a:r>
            <a:endParaRPr lang="en-GB" sz="1500" dirty="0"/>
          </a:p>
          <a:p>
            <a:pPr algn="just"/>
            <a:r>
              <a:rPr lang="en-US" sz="1500" dirty="0" smtClean="0"/>
              <a:t>In </a:t>
            </a:r>
            <a:r>
              <a:rPr lang="en-US" sz="1500" dirty="0"/>
              <a:t>the area of consumer protection </a:t>
            </a:r>
            <a:r>
              <a:rPr lang="en-US" sz="1500" dirty="0" smtClean="0"/>
              <a:t>&amp; passenger rights most </a:t>
            </a:r>
            <a:r>
              <a:rPr lang="en-US" sz="1500" dirty="0"/>
              <a:t>rights guaranteed at EU level are </a:t>
            </a:r>
            <a:r>
              <a:rPr lang="en-US" sz="1500" dirty="0" smtClean="0"/>
              <a:t>NOT restricted </a:t>
            </a:r>
            <a:r>
              <a:rPr lang="en-US" sz="1500" dirty="0"/>
              <a:t>to EU </a:t>
            </a:r>
            <a:r>
              <a:rPr lang="en-US" sz="1500" dirty="0" smtClean="0"/>
              <a:t>citizens</a:t>
            </a:r>
            <a:endParaRPr lang="en-US" sz="1500" dirty="0"/>
          </a:p>
          <a:p>
            <a:pPr lvl="0" algn="just"/>
            <a:endParaRPr lang="es-ES_tradnl" sz="1500" dirty="0"/>
          </a:p>
          <a:p>
            <a:pPr lvl="0" algn="just"/>
            <a:endParaRPr lang="es-ES_tradnl" sz="1500" dirty="0"/>
          </a:p>
          <a:p>
            <a:pPr algn="just"/>
            <a:endParaRPr lang="es-ES_tradnl" sz="1500" dirty="0"/>
          </a:p>
          <a:p>
            <a:endParaRPr lang="es-ES_tradnl" sz="150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12</a:t>
            </a:fld>
            <a:endParaRPr lang="fr-B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413" y="1992574"/>
            <a:ext cx="3915701" cy="3729239"/>
          </a:xfrm>
        </p:spPr>
      </p:pic>
    </p:spTree>
    <p:extLst>
      <p:ext uri="{BB962C8B-B14F-4D97-AF65-F5344CB8AC3E}">
        <p14:creationId xmlns:p14="http://schemas.microsoft.com/office/powerpoint/2010/main" val="4903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4003" y="433364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RIGHT TO NON-DISCRIMINATION</a:t>
            </a:r>
            <a:endParaRPr lang="es-ES_tradnl" sz="360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13</a:t>
            </a:fld>
            <a:endParaRPr lang="fr-BE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6646309" y="1109629"/>
            <a:ext cx="5172652" cy="5141045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/>
              <a:t>EU Membership</a:t>
            </a:r>
            <a:r>
              <a:rPr lang="en-US" sz="1800" dirty="0" smtClean="0"/>
              <a:t>:</a:t>
            </a:r>
          </a:p>
          <a:p>
            <a:pPr lvl="1" algn="just"/>
            <a:r>
              <a:rPr lang="en-US" sz="1400" dirty="0" smtClean="0"/>
              <a:t>EUCFR </a:t>
            </a:r>
            <a:r>
              <a:rPr lang="en-US" sz="1400" dirty="0" err="1" smtClean="0"/>
              <a:t>ph</a:t>
            </a:r>
            <a:r>
              <a:rPr lang="en-US" sz="1400" dirty="0" smtClean="0"/>
              <a:t> discrimination based on any grounds</a:t>
            </a:r>
          </a:p>
          <a:p>
            <a:pPr lvl="1" algn="just"/>
            <a:r>
              <a:rPr lang="en-US" sz="1400" dirty="0" smtClean="0"/>
              <a:t>Several EU instruments in place to combat discrimination (e.g. Directive 2000/78 on equal treatment in employment, gender equality Directives,  etc.)</a:t>
            </a:r>
          </a:p>
          <a:p>
            <a:pPr lvl="0" algn="just"/>
            <a:r>
              <a:rPr lang="en-US" sz="1800" b="1" dirty="0" smtClean="0"/>
              <a:t>Norway &amp;  Switzerland</a:t>
            </a:r>
            <a:r>
              <a:rPr lang="en-US" sz="1800" dirty="0" smtClean="0"/>
              <a:t>: EUCFR does not apply but several provisions in EEA &amp; AFMP </a:t>
            </a:r>
            <a:r>
              <a:rPr lang="en-US" sz="1800" dirty="0" err="1" smtClean="0"/>
              <a:t>ph</a:t>
            </a:r>
            <a:r>
              <a:rPr lang="en-US" sz="1800" dirty="0" smtClean="0"/>
              <a:t> discrimination (nationality). Norway also applies EU gender equality directives. Switzerland ratified ECHR</a:t>
            </a:r>
          </a:p>
          <a:p>
            <a:pPr lvl="0" algn="just"/>
            <a:r>
              <a:rPr lang="en-US" sz="1800" b="1" dirty="0" smtClean="0"/>
              <a:t>Canada model</a:t>
            </a:r>
            <a:r>
              <a:rPr lang="en-US" sz="1800" dirty="0" smtClean="0"/>
              <a:t>: No general provision </a:t>
            </a:r>
            <a:r>
              <a:rPr lang="en-US" sz="1800" dirty="0" err="1" smtClean="0"/>
              <a:t>ph</a:t>
            </a:r>
            <a:r>
              <a:rPr lang="en-US" sz="1800" dirty="0" smtClean="0"/>
              <a:t> discrimination in CETA. But some </a:t>
            </a:r>
            <a:r>
              <a:rPr lang="en-US" sz="1800" dirty="0"/>
              <a:t>provisions </a:t>
            </a:r>
            <a:r>
              <a:rPr lang="en-US" sz="1800" dirty="0" smtClean="0"/>
              <a:t>on equal </a:t>
            </a:r>
            <a:r>
              <a:rPr lang="en-US" sz="1800" dirty="0"/>
              <a:t>treatment </a:t>
            </a:r>
            <a:r>
              <a:rPr lang="en-US" sz="1800" dirty="0" smtClean="0"/>
              <a:t>&amp; non-discrimination in limited fields</a:t>
            </a:r>
            <a:endParaRPr lang="es-ES_tradnl" sz="1800" dirty="0"/>
          </a:p>
          <a:p>
            <a:pPr lvl="0" algn="just"/>
            <a:r>
              <a:rPr lang="en-US" sz="1800" b="1" dirty="0" smtClean="0"/>
              <a:t>Turkey model</a:t>
            </a:r>
            <a:r>
              <a:rPr lang="en-US" sz="1800" dirty="0" smtClean="0"/>
              <a:t>: </a:t>
            </a:r>
          </a:p>
          <a:p>
            <a:pPr lvl="1" algn="just"/>
            <a:r>
              <a:rPr lang="en-US" sz="1400" dirty="0" smtClean="0"/>
              <a:t>Association Agreement </a:t>
            </a:r>
            <a:r>
              <a:rPr lang="en-US" sz="1400" dirty="0" err="1" smtClean="0"/>
              <a:t>ph</a:t>
            </a:r>
            <a:r>
              <a:rPr lang="en-US" sz="1400" dirty="0" smtClean="0"/>
              <a:t> discrimination on nationality grounds and Turkish workers legally employed in EU benefit from equal treatment regarding work conditions</a:t>
            </a:r>
            <a:endParaRPr lang="es-ES_tradnl" sz="1400" dirty="0" smtClean="0"/>
          </a:p>
          <a:p>
            <a:pPr lvl="1" algn="just"/>
            <a:r>
              <a:rPr lang="es-ES_tradnl" sz="1400" dirty="0" err="1" smtClean="0"/>
              <a:t>Turkey</a:t>
            </a:r>
            <a:r>
              <a:rPr lang="es-ES_tradnl" sz="1400" dirty="0" smtClean="0"/>
              <a:t> has </a:t>
            </a:r>
            <a:r>
              <a:rPr lang="es-ES_tradnl" sz="1400" dirty="0" err="1" smtClean="0"/>
              <a:t>ratified</a:t>
            </a:r>
            <a:r>
              <a:rPr lang="es-ES_tradnl" sz="1400" dirty="0" smtClean="0"/>
              <a:t> ECHR, </a:t>
            </a:r>
            <a:r>
              <a:rPr lang="es-ES_tradnl" sz="1400" dirty="0" err="1" smtClean="0"/>
              <a:t>but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legislation</a:t>
            </a:r>
            <a:r>
              <a:rPr lang="es-ES_tradnl" sz="1400" dirty="0" smtClean="0"/>
              <a:t> comparable to EU </a:t>
            </a:r>
            <a:r>
              <a:rPr lang="es-ES_tradnl" sz="1400" dirty="0" err="1" smtClean="0"/>
              <a:t>standards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not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yet</a:t>
            </a:r>
            <a:r>
              <a:rPr lang="es-ES_tradnl" sz="1400" dirty="0" smtClean="0"/>
              <a:t> </a:t>
            </a:r>
            <a:r>
              <a:rPr lang="es-ES_tradnl" sz="1400" dirty="0" err="1" smtClean="0"/>
              <a:t>adopted</a:t>
            </a:r>
            <a:endParaRPr lang="es-ES_tradnl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850" y="1542199"/>
            <a:ext cx="3826755" cy="4109172"/>
          </a:xfrm>
        </p:spPr>
      </p:pic>
    </p:spTree>
    <p:extLst>
      <p:ext uri="{BB962C8B-B14F-4D97-AF65-F5344CB8AC3E}">
        <p14:creationId xmlns:p14="http://schemas.microsoft.com/office/powerpoint/2010/main" val="16420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VOTING &amp; POLITICAL RIGHTS</a:t>
            </a:r>
            <a:endParaRPr lang="es-ES_tradn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14</a:t>
            </a:fld>
            <a:endParaRPr lang="fr-BE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6141227" y="1871430"/>
            <a:ext cx="5183188" cy="3684588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/>
              <a:t>Only EU citizens can vote and stand as candidates in EU and </a:t>
            </a:r>
            <a:r>
              <a:rPr lang="en-US" sz="2000" dirty="0" smtClean="0"/>
              <a:t>local </a:t>
            </a:r>
            <a:r>
              <a:rPr lang="en-US" sz="2000" dirty="0"/>
              <a:t>elections in the EU country where they </a:t>
            </a:r>
            <a:r>
              <a:rPr lang="en-US" sz="2000" dirty="0" smtClean="0"/>
              <a:t>reside</a:t>
            </a:r>
            <a:r>
              <a:rPr lang="en-US" sz="2000" dirty="0"/>
              <a:t> </a:t>
            </a:r>
            <a:r>
              <a:rPr lang="en-US" sz="2000" dirty="0" smtClean="0"/>
              <a:t>(art. 20 and 22 TFEU)</a:t>
            </a:r>
          </a:p>
          <a:p>
            <a:pPr lvl="0" algn="just"/>
            <a:r>
              <a:rPr lang="en-US" sz="2000" dirty="0" smtClean="0"/>
              <a:t>Only EU citizens can participate in an ECI (art. 11(4) TEU) or seek consular or diplomatic protection from another EU country abroad (art 23 TFEU)</a:t>
            </a:r>
          </a:p>
          <a:p>
            <a:pPr lvl="0" algn="just"/>
            <a:r>
              <a:rPr lang="en-US" sz="2000" dirty="0" smtClean="0"/>
              <a:t>All these rights would be lost outside the EU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endParaRPr lang="es-ES_tradnl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217" y="1746914"/>
            <a:ext cx="3899872" cy="3940637"/>
          </a:xfrm>
        </p:spPr>
      </p:pic>
    </p:spTree>
    <p:extLst>
      <p:ext uri="{BB962C8B-B14F-4D97-AF65-F5344CB8AC3E}">
        <p14:creationId xmlns:p14="http://schemas.microsoft.com/office/powerpoint/2010/main" val="20444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ACCESS TO EU INSTITUTIONS</a:t>
            </a:r>
            <a:endParaRPr lang="es-ES_tradn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15</a:t>
            </a:fld>
            <a:endParaRPr lang="fr-BE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4"/>
          </p:nvPr>
        </p:nvSpPr>
        <p:spPr>
          <a:xfrm>
            <a:off x="6141227" y="1871430"/>
            <a:ext cx="5183188" cy="3684588"/>
          </a:xfrm>
        </p:spPr>
        <p:txBody>
          <a:bodyPr>
            <a:noAutofit/>
          </a:bodyPr>
          <a:lstStyle/>
          <a:p>
            <a:pPr lvl="0" algn="just"/>
            <a:r>
              <a:rPr lang="es-ES_tradnl" sz="2000" dirty="0" smtClean="0"/>
              <a:t>EU </a:t>
            </a:r>
            <a:r>
              <a:rPr lang="es-ES_tradnl" sz="2000" dirty="0" err="1" smtClean="0"/>
              <a:t>citizens</a:t>
            </a:r>
            <a:r>
              <a:rPr lang="es-ES_tradnl" sz="2000" dirty="0" smtClean="0"/>
              <a:t> can </a:t>
            </a:r>
            <a:r>
              <a:rPr lang="es-ES_tradnl" sz="2000" dirty="0" err="1" smtClean="0"/>
              <a:t>interact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with</a:t>
            </a:r>
            <a:r>
              <a:rPr lang="es-ES_tradnl" sz="2000" dirty="0" smtClean="0"/>
              <a:t> EU </a:t>
            </a:r>
            <a:r>
              <a:rPr lang="es-ES_tradnl" sz="2000" dirty="0" err="1" smtClean="0"/>
              <a:t>institutions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various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ways</a:t>
            </a:r>
            <a:r>
              <a:rPr lang="es-ES_tradnl" sz="2000" dirty="0"/>
              <a:t> </a:t>
            </a:r>
            <a:r>
              <a:rPr lang="es-ES_tradnl" sz="2000" dirty="0" smtClean="0"/>
              <a:t>(art. 15 &amp; 24 TFEU)</a:t>
            </a:r>
          </a:p>
          <a:p>
            <a:pPr lvl="1" algn="just"/>
            <a:r>
              <a:rPr lang="es-ES_tradnl" sz="1600" dirty="0" err="1" smtClean="0"/>
              <a:t>Right</a:t>
            </a:r>
            <a:r>
              <a:rPr lang="es-ES_tradnl" sz="1600" dirty="0" smtClean="0"/>
              <a:t> to </a:t>
            </a:r>
            <a:r>
              <a:rPr lang="es-ES_tradnl" sz="1600" dirty="0" err="1" smtClean="0"/>
              <a:t>petition</a:t>
            </a:r>
            <a:r>
              <a:rPr lang="es-ES_tradnl" sz="1600" dirty="0" smtClean="0"/>
              <a:t> the EP </a:t>
            </a:r>
          </a:p>
          <a:p>
            <a:pPr lvl="1" algn="just"/>
            <a:r>
              <a:rPr lang="es-ES_tradnl" sz="1600" dirty="0"/>
              <a:t>t</a:t>
            </a:r>
            <a:r>
              <a:rPr lang="es-ES_tradnl" sz="1600" dirty="0" smtClean="0"/>
              <a:t>o </a:t>
            </a:r>
            <a:r>
              <a:rPr lang="es-ES_tradnl" sz="1600" dirty="0" err="1" smtClean="0"/>
              <a:t>correspond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with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any</a:t>
            </a:r>
            <a:r>
              <a:rPr lang="es-ES_tradnl" sz="1600" dirty="0" smtClean="0"/>
              <a:t> EU </a:t>
            </a:r>
            <a:r>
              <a:rPr lang="es-ES_tradnl" sz="1600" dirty="0" err="1" smtClean="0"/>
              <a:t>institution</a:t>
            </a:r>
            <a:r>
              <a:rPr lang="es-ES_tradnl" sz="1600" dirty="0" smtClean="0"/>
              <a:t> and </a:t>
            </a:r>
            <a:r>
              <a:rPr lang="es-ES_tradnl" sz="1600" dirty="0" err="1" smtClean="0"/>
              <a:t>receive</a:t>
            </a:r>
            <a:r>
              <a:rPr lang="es-ES_tradnl" sz="1600" dirty="0" smtClean="0"/>
              <a:t> a response in the 24 EU </a:t>
            </a:r>
            <a:r>
              <a:rPr lang="es-ES_tradnl" sz="1600" dirty="0" err="1" smtClean="0"/>
              <a:t>languages</a:t>
            </a:r>
            <a:endParaRPr lang="es-ES_tradnl" sz="1600" dirty="0" smtClean="0"/>
          </a:p>
          <a:p>
            <a:pPr lvl="1" algn="just"/>
            <a:r>
              <a:rPr lang="es-ES_tradnl" sz="1600" dirty="0" smtClean="0"/>
              <a:t>to </a:t>
            </a:r>
            <a:r>
              <a:rPr lang="es-ES_tradnl" sz="1600" dirty="0" err="1" smtClean="0"/>
              <a:t>request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access</a:t>
            </a:r>
            <a:r>
              <a:rPr lang="es-ES_tradnl" sz="1600" dirty="0" smtClean="0"/>
              <a:t> to </a:t>
            </a:r>
            <a:r>
              <a:rPr lang="es-ES_tradnl" sz="1600" dirty="0" err="1" smtClean="0"/>
              <a:t>public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documents</a:t>
            </a:r>
            <a:endParaRPr lang="es-ES_tradnl" sz="1600" dirty="0" smtClean="0"/>
          </a:p>
          <a:p>
            <a:pPr lvl="1" algn="just"/>
            <a:r>
              <a:rPr lang="es-ES_tradnl" sz="1600" dirty="0" smtClean="0"/>
              <a:t>to file a </a:t>
            </a:r>
            <a:r>
              <a:rPr lang="es-ES_tradnl" sz="1600" dirty="0" err="1" smtClean="0"/>
              <a:t>complaint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before</a:t>
            </a:r>
            <a:r>
              <a:rPr lang="es-ES_tradnl" sz="1600" dirty="0" smtClean="0"/>
              <a:t> EU ombudsman </a:t>
            </a:r>
          </a:p>
          <a:p>
            <a:pPr lvl="1" algn="just"/>
            <a:endParaRPr lang="es-ES_tradnl" sz="1600" dirty="0" smtClean="0"/>
          </a:p>
          <a:p>
            <a:pPr algn="just"/>
            <a:r>
              <a:rPr lang="es-ES_tradnl" sz="2000" dirty="0" err="1" smtClean="0"/>
              <a:t>These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rights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not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limited</a:t>
            </a:r>
            <a:r>
              <a:rPr lang="es-ES_tradnl" sz="2000" dirty="0" smtClean="0"/>
              <a:t> to EU </a:t>
            </a:r>
            <a:r>
              <a:rPr lang="es-ES_tradnl" sz="2000" dirty="0" err="1" smtClean="0"/>
              <a:t>citizens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but</a:t>
            </a:r>
            <a:r>
              <a:rPr lang="es-ES_tradnl" sz="2000" dirty="0" smtClean="0"/>
              <a:t> can be </a:t>
            </a:r>
            <a:r>
              <a:rPr lang="es-ES_tradnl" sz="2000" dirty="0" err="1" smtClean="0"/>
              <a:t>exercised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by</a:t>
            </a:r>
            <a:r>
              <a:rPr lang="es-ES_tradnl" sz="2000" dirty="0" smtClean="0"/>
              <a:t> non-EU </a:t>
            </a:r>
            <a:r>
              <a:rPr lang="es-ES_tradnl" sz="2000" dirty="0" err="1" smtClean="0"/>
              <a:t>citizens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residing</a:t>
            </a:r>
            <a:r>
              <a:rPr lang="es-ES_tradnl" sz="2000" dirty="0" smtClean="0"/>
              <a:t> in the EU (</a:t>
            </a:r>
            <a:r>
              <a:rPr lang="es-ES_tradnl" sz="2000" dirty="0" err="1" smtClean="0"/>
              <a:t>including</a:t>
            </a:r>
            <a:r>
              <a:rPr lang="es-ES_tradnl" sz="2000" dirty="0" smtClean="0"/>
              <a:t> natural &amp; legal </a:t>
            </a:r>
            <a:r>
              <a:rPr lang="es-ES_tradnl" sz="2000" dirty="0" err="1" smtClean="0"/>
              <a:t>persons</a:t>
            </a:r>
            <a:r>
              <a:rPr lang="es-ES_tradnl" sz="2000" dirty="0" smtClean="0"/>
              <a:t>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519" y="1637731"/>
            <a:ext cx="3782008" cy="3714951"/>
          </a:xfrm>
        </p:spPr>
      </p:pic>
    </p:spTree>
    <p:extLst>
      <p:ext uri="{BB962C8B-B14F-4D97-AF65-F5344CB8AC3E}">
        <p14:creationId xmlns:p14="http://schemas.microsoft.com/office/powerpoint/2010/main" val="25946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 conclusion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There is no ‘best alternative’ to EU membership for EU citizens in the UK and UK citizens in the EU after Brexit </a:t>
            </a:r>
          </a:p>
          <a:p>
            <a:r>
              <a:rPr lang="en-GB" sz="2400" dirty="0" smtClean="0"/>
              <a:t>A choice will </a:t>
            </a:r>
            <a:r>
              <a:rPr lang="en-GB" sz="2400" dirty="0"/>
              <a:t>have to be made during the negotiations about which rights to retain for the more than 4 million EU and UK citizens </a:t>
            </a:r>
            <a:r>
              <a:rPr lang="en-GB" sz="2400" dirty="0" smtClean="0"/>
              <a:t>directly </a:t>
            </a:r>
            <a:r>
              <a:rPr lang="en-GB" sz="2400" dirty="0"/>
              <a:t>affected </a:t>
            </a:r>
            <a:endParaRPr lang="en-GB" sz="2400" dirty="0" smtClean="0"/>
          </a:p>
          <a:p>
            <a:r>
              <a:rPr lang="en-GB" sz="2400" dirty="0" smtClean="0"/>
              <a:t>Turkish model as a common denominator?</a:t>
            </a:r>
          </a:p>
          <a:p>
            <a:r>
              <a:rPr lang="en-GB" sz="2400" dirty="0" smtClean="0"/>
              <a:t>Whatever </a:t>
            </a:r>
            <a:r>
              <a:rPr lang="en-GB" sz="2400" dirty="0"/>
              <a:t>choices are </a:t>
            </a:r>
            <a:r>
              <a:rPr lang="en-GB" sz="2400" dirty="0" smtClean="0"/>
              <a:t>made, they should </a:t>
            </a:r>
            <a:r>
              <a:rPr lang="en-GB" sz="2400" dirty="0"/>
              <a:t>be </a:t>
            </a:r>
            <a:r>
              <a:rPr lang="en-GB" sz="2400" dirty="0" smtClean="0"/>
              <a:t>arrived at in </a:t>
            </a:r>
            <a:r>
              <a:rPr lang="en-GB" sz="2400" dirty="0"/>
              <a:t>close consultation with citizens, social partners and elected </a:t>
            </a:r>
            <a:r>
              <a:rPr lang="en-GB" sz="2400" dirty="0" smtClean="0"/>
              <a:t>representatives</a:t>
            </a:r>
            <a:r>
              <a:rPr lang="en-GB" sz="2400" dirty="0"/>
              <a:t> </a:t>
            </a:r>
            <a:r>
              <a:rPr lang="en-GB" sz="2400" dirty="0" smtClean="0"/>
              <a:t>and not driven only by governments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58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9273"/>
            <a:ext cx="12192000" cy="1479885"/>
          </a:xfrm>
          <a:solidFill>
            <a:schemeClr val="tx2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FFFFFF"/>
                </a:solidFill>
              </a:rPr>
              <a:t>Part II: Brexit &amp; access to EU funding</a:t>
            </a:r>
            <a:endParaRPr lang="en-GB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Brexit should not have dramatic consequences on access to EU public </a:t>
            </a:r>
            <a:r>
              <a:rPr lang="en-GB" sz="2400" dirty="0" smtClean="0"/>
              <a:t>funds if UK agrees to continue to contribute to </a:t>
            </a:r>
            <a:r>
              <a:rPr lang="en-GB" sz="2400" dirty="0"/>
              <a:t>the EU budget </a:t>
            </a:r>
            <a:endParaRPr lang="en-GB" sz="2400" dirty="0" smtClean="0"/>
          </a:p>
          <a:p>
            <a:pPr algn="just"/>
            <a:r>
              <a:rPr lang="en-GB" sz="2400" dirty="0" smtClean="0"/>
              <a:t>Participation of UK-based entities in EU funding achieved through an all-encompassing agreement or bilateral agreements with the EU </a:t>
            </a:r>
          </a:p>
          <a:p>
            <a:pPr algn="just"/>
            <a:r>
              <a:rPr lang="en-GB" sz="2400" dirty="0" smtClean="0"/>
              <a:t>Automatic exclusion from EU funds limited to MS: ESIF &amp; CAP</a:t>
            </a:r>
          </a:p>
          <a:p>
            <a:pPr algn="just"/>
            <a:r>
              <a:rPr lang="en-GB" sz="2400" dirty="0" smtClean="0"/>
              <a:t>But restrictions on </a:t>
            </a:r>
            <a:r>
              <a:rPr lang="en-GB" sz="2400" dirty="0" err="1" smtClean="0"/>
              <a:t>FoM</a:t>
            </a:r>
            <a:r>
              <a:rPr lang="en-GB" sz="2400" dirty="0"/>
              <a:t> </a:t>
            </a:r>
            <a:r>
              <a:rPr lang="en-GB" sz="2400" dirty="0" smtClean="0"/>
              <a:t>or </a:t>
            </a:r>
            <a:r>
              <a:rPr lang="en-GB" sz="2400" dirty="0"/>
              <a:t>its outright repeal, could mean that </a:t>
            </a:r>
            <a:r>
              <a:rPr lang="en-GB" sz="2400" dirty="0" smtClean="0"/>
              <a:t>UK-based organisations would no longer be eligible under some other programmes in current terms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68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we are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Brussels-based NGO with over 25 years of existence</a:t>
            </a:r>
          </a:p>
          <a:p>
            <a:r>
              <a:rPr lang="en-GB" dirty="0" smtClean="0"/>
              <a:t>Mission: </a:t>
            </a:r>
          </a:p>
          <a:p>
            <a:pPr lvl="1"/>
            <a:r>
              <a:rPr lang="en-GB" dirty="0" smtClean="0"/>
              <a:t>Empower citizens to exercise their rights in the EU</a:t>
            </a:r>
          </a:p>
          <a:p>
            <a:pPr lvl="1"/>
            <a:r>
              <a:rPr lang="en-GB" dirty="0" smtClean="0"/>
              <a:t>Promoting open and inclusive decision-making process at EU level</a:t>
            </a:r>
          </a:p>
          <a:p>
            <a:r>
              <a:rPr lang="en-GB" dirty="0" smtClean="0"/>
              <a:t>How we do this?</a:t>
            </a:r>
          </a:p>
          <a:p>
            <a:pPr lvl="1"/>
            <a:r>
              <a:rPr lang="en-GB" dirty="0" smtClean="0"/>
              <a:t>Training and capacity building</a:t>
            </a:r>
          </a:p>
          <a:p>
            <a:pPr lvl="1"/>
            <a:r>
              <a:rPr lang="en-GB" dirty="0" smtClean="0"/>
              <a:t>Information services</a:t>
            </a:r>
          </a:p>
          <a:p>
            <a:pPr lvl="1"/>
            <a:r>
              <a:rPr lang="en-GB" dirty="0" smtClean="0"/>
              <a:t>Research, advocacy, events, etc.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81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this study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143" y="1634556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Many studies on economic &amp; trade implications of Brexit</a:t>
            </a:r>
          </a:p>
          <a:p>
            <a:r>
              <a:rPr lang="en-GB" dirty="0" smtClean="0"/>
              <a:t>… but few on actual implications for EU citizens’ rights</a:t>
            </a:r>
          </a:p>
          <a:p>
            <a:r>
              <a:rPr lang="en-GB" dirty="0" smtClean="0"/>
              <a:t>Yet over 4 million citizens directly impacted</a:t>
            </a:r>
          </a:p>
          <a:p>
            <a:r>
              <a:rPr lang="en-GB" dirty="0" smtClean="0"/>
              <a:t>Joined efforts with other CSOs in summer 2016</a:t>
            </a:r>
          </a:p>
          <a:p>
            <a:pPr lvl="1"/>
            <a:r>
              <a:rPr lang="en-GB" dirty="0" smtClean="0"/>
              <a:t>European Disability Forum</a:t>
            </a:r>
          </a:p>
          <a:p>
            <a:pPr lvl="1"/>
            <a:r>
              <a:rPr lang="en-GB" dirty="0" smtClean="0"/>
              <a:t>EU Rights Clinic</a:t>
            </a:r>
          </a:p>
          <a:p>
            <a:pPr lvl="1"/>
            <a:r>
              <a:rPr lang="en-GB" dirty="0" smtClean="0"/>
              <a:t>New Europeans</a:t>
            </a:r>
          </a:p>
          <a:p>
            <a:pPr lvl="1"/>
            <a:r>
              <a:rPr lang="en-GB" dirty="0" smtClean="0"/>
              <a:t>&amp; additional ad hoc partners &amp; supporters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46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overarching project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Timeframe: Dec 2016 – Aug 2017</a:t>
            </a:r>
          </a:p>
          <a:p>
            <a:r>
              <a:rPr lang="en-GB" dirty="0" smtClean="0"/>
              <a:t>Aims:</a:t>
            </a:r>
          </a:p>
          <a:p>
            <a:pPr lvl="1"/>
            <a:r>
              <a:rPr lang="en-GB" b="1" dirty="0" smtClean="0"/>
              <a:t>General </a:t>
            </a:r>
            <a:r>
              <a:rPr lang="en-GB" b="1" dirty="0"/>
              <a:t>awareness-raising </a:t>
            </a:r>
            <a:r>
              <a:rPr lang="en-GB" dirty="0"/>
              <a:t>about Brexit options and their impact on citizens’ </a:t>
            </a:r>
            <a:r>
              <a:rPr lang="en-GB" dirty="0" smtClean="0"/>
              <a:t>rights</a:t>
            </a:r>
          </a:p>
          <a:p>
            <a:pPr lvl="1"/>
            <a:r>
              <a:rPr lang="en-GB" b="1" dirty="0" smtClean="0"/>
              <a:t>Information </a:t>
            </a:r>
            <a:r>
              <a:rPr lang="en-GB" b="1" dirty="0"/>
              <a:t>to professionals </a:t>
            </a:r>
            <a:r>
              <a:rPr lang="en-GB" dirty="0"/>
              <a:t>providing advice to </a:t>
            </a:r>
            <a:r>
              <a:rPr lang="en-GB" dirty="0" smtClean="0"/>
              <a:t>citizens</a:t>
            </a:r>
          </a:p>
          <a:p>
            <a:pPr lvl="1"/>
            <a:r>
              <a:rPr lang="en-GB" b="1" dirty="0" smtClean="0"/>
              <a:t>Campaigning </a:t>
            </a:r>
            <a:r>
              <a:rPr lang="en-GB" b="1" dirty="0"/>
              <a:t>and advocacy </a:t>
            </a:r>
            <a:r>
              <a:rPr lang="en-GB" dirty="0"/>
              <a:t>for the best possible deal for </a:t>
            </a:r>
            <a:r>
              <a:rPr lang="en-GB" dirty="0" smtClean="0"/>
              <a:t>citizens</a:t>
            </a:r>
          </a:p>
          <a:p>
            <a:r>
              <a:rPr lang="en-GB" dirty="0" smtClean="0"/>
              <a:t>Study is the starting point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07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9273"/>
            <a:ext cx="12192000" cy="1479885"/>
          </a:xfrm>
          <a:solidFill>
            <a:schemeClr val="tx2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FFFFFF"/>
                </a:solidFill>
              </a:rPr>
              <a:t>5 </a:t>
            </a:r>
            <a:r>
              <a:rPr lang="en-GB" sz="3600" b="1" dirty="0" err="1" smtClean="0">
                <a:solidFill>
                  <a:srgbClr val="FFFFFF"/>
                </a:solidFill>
              </a:rPr>
              <a:t>Takeways</a:t>
            </a:r>
            <a:r>
              <a:rPr lang="en-GB" sz="3600" b="1" dirty="0" smtClean="0">
                <a:solidFill>
                  <a:srgbClr val="FFFFFF"/>
                </a:solidFill>
              </a:rPr>
              <a:t> on </a:t>
            </a:r>
            <a:r>
              <a:rPr lang="en-GB" sz="3600" b="1" dirty="0" err="1" smtClean="0">
                <a:solidFill>
                  <a:srgbClr val="FFFFFF"/>
                </a:solidFill>
              </a:rPr>
              <a:t>Brexit</a:t>
            </a:r>
            <a:r>
              <a:rPr lang="en-GB" sz="3600" b="1" dirty="0" smtClean="0">
                <a:solidFill>
                  <a:srgbClr val="FFFFFF"/>
                </a:solidFill>
              </a:rPr>
              <a:t>: </a:t>
            </a:r>
            <a:br>
              <a:rPr lang="en-GB" sz="3600" b="1" dirty="0" smtClean="0">
                <a:solidFill>
                  <a:srgbClr val="FFFFFF"/>
                </a:solidFill>
              </a:rPr>
            </a:br>
            <a:r>
              <a:rPr lang="en-GB" sz="3600" b="1" dirty="0" smtClean="0">
                <a:solidFill>
                  <a:srgbClr val="FFFFFF"/>
                </a:solidFill>
              </a:rPr>
              <a:t>Outlining possible scenarios for a new EU-UK relationship</a:t>
            </a:r>
            <a:endParaRPr lang="en-GB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The </a:t>
            </a:r>
            <a:r>
              <a:rPr lang="es-ES_tradnl" dirty="0" err="1" smtClean="0"/>
              <a:t>structure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9265"/>
          </a:xfrm>
        </p:spPr>
        <p:txBody>
          <a:bodyPr/>
          <a:lstStyle/>
          <a:p>
            <a:r>
              <a:rPr lang="es-ES_tradnl" dirty="0" err="1" smtClean="0"/>
              <a:t>Part</a:t>
            </a:r>
            <a:r>
              <a:rPr lang="es-ES_tradnl" dirty="0" smtClean="0"/>
              <a:t> I: </a:t>
            </a:r>
            <a:r>
              <a:rPr lang="es-ES_tradnl" dirty="0" err="1" smtClean="0"/>
              <a:t>Brexit</a:t>
            </a:r>
            <a:r>
              <a:rPr lang="es-ES_tradnl" dirty="0" smtClean="0"/>
              <a:t> &amp; </a:t>
            </a:r>
            <a:r>
              <a:rPr lang="es-ES_tradnl" dirty="0" err="1" smtClean="0"/>
              <a:t>citizens</a:t>
            </a:r>
            <a:r>
              <a:rPr lang="es-ES_tradnl" dirty="0" smtClean="0"/>
              <a:t>’ </a:t>
            </a:r>
            <a:r>
              <a:rPr lang="es-ES_tradnl" dirty="0" err="1" smtClean="0"/>
              <a:t>rights</a:t>
            </a:r>
            <a:endParaRPr lang="es-ES_tradnl" dirty="0" smtClean="0"/>
          </a:p>
          <a:p>
            <a:pPr lvl="1"/>
            <a:r>
              <a:rPr lang="es-ES_tradnl" dirty="0" smtClean="0"/>
              <a:t>Full EU </a:t>
            </a:r>
            <a:r>
              <a:rPr lang="es-ES_tradnl" dirty="0" err="1" smtClean="0"/>
              <a:t>membership</a:t>
            </a:r>
            <a:r>
              <a:rPr lang="es-ES_tradnl" dirty="0" smtClean="0"/>
              <a:t> (</a:t>
            </a:r>
            <a:r>
              <a:rPr lang="es-ES_tradnl" i="1" dirty="0" err="1" smtClean="0"/>
              <a:t>baseline</a:t>
            </a:r>
            <a:r>
              <a:rPr lang="es-ES_tradnl" i="1" dirty="0" smtClean="0"/>
              <a:t> </a:t>
            </a:r>
            <a:r>
              <a:rPr lang="es-ES_tradnl" i="1" dirty="0" err="1" smtClean="0"/>
              <a:t>scenario</a:t>
            </a:r>
            <a:r>
              <a:rPr lang="es-ES_tradnl" dirty="0" smtClean="0"/>
              <a:t>)</a:t>
            </a:r>
          </a:p>
          <a:p>
            <a:pPr lvl="2"/>
            <a:r>
              <a:rPr lang="es-ES_tradnl" dirty="0" smtClean="0"/>
              <a:t>New </a:t>
            </a:r>
            <a:r>
              <a:rPr lang="es-ES_tradnl" dirty="0" err="1" smtClean="0"/>
              <a:t>settlement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the UK (</a:t>
            </a:r>
            <a:r>
              <a:rPr lang="es-ES_tradnl" dirty="0" err="1" smtClean="0"/>
              <a:t>Cameron’s</a:t>
            </a:r>
            <a:r>
              <a:rPr lang="es-ES_tradnl" dirty="0" smtClean="0"/>
              <a:t> </a:t>
            </a:r>
            <a:r>
              <a:rPr lang="es-ES_tradnl" dirty="0" err="1" smtClean="0"/>
              <a:t>failed</a:t>
            </a:r>
            <a:r>
              <a:rPr lang="es-ES_tradnl" dirty="0" smtClean="0"/>
              <a:t> </a:t>
            </a:r>
            <a:r>
              <a:rPr lang="es-ES_tradnl" dirty="0" err="1" smtClean="0"/>
              <a:t>deal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err="1" smtClean="0"/>
              <a:t>Norway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i="1" dirty="0" smtClean="0"/>
              <a:t>EEA </a:t>
            </a:r>
            <a:r>
              <a:rPr lang="es-ES_tradnl" i="1" dirty="0" err="1" smtClean="0"/>
              <a:t>membership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err="1" smtClean="0"/>
              <a:t>Switzerland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 smtClean="0"/>
              <a:t> (</a:t>
            </a:r>
            <a:r>
              <a:rPr lang="es-ES_tradnl" i="1" dirty="0" smtClean="0"/>
              <a:t>bilateral </a:t>
            </a:r>
            <a:r>
              <a:rPr lang="es-ES_tradnl" i="1" dirty="0" err="1" smtClean="0"/>
              <a:t>agreements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err="1" smtClean="0"/>
              <a:t>Canada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 smtClean="0"/>
              <a:t> (</a:t>
            </a:r>
            <a:r>
              <a:rPr lang="es-ES_tradnl" i="1" dirty="0" smtClean="0"/>
              <a:t>FTA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err="1" smtClean="0"/>
              <a:t>Turkey’s</a:t>
            </a:r>
            <a:r>
              <a:rPr lang="es-ES_tradnl" dirty="0" smtClean="0"/>
              <a:t> </a:t>
            </a:r>
            <a:r>
              <a:rPr lang="es-ES_tradnl" dirty="0" err="1" smtClean="0"/>
              <a:t>model</a:t>
            </a:r>
            <a:r>
              <a:rPr lang="es-ES_tradnl" dirty="0" smtClean="0"/>
              <a:t> (</a:t>
            </a:r>
            <a:r>
              <a:rPr lang="es-ES_tradnl" i="1" dirty="0" smtClean="0"/>
              <a:t>Association </a:t>
            </a:r>
            <a:r>
              <a:rPr lang="es-ES_tradnl" i="1" dirty="0" err="1" smtClean="0"/>
              <a:t>Agreement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Part</a:t>
            </a:r>
            <a:r>
              <a:rPr lang="es-ES_tradnl" dirty="0" smtClean="0"/>
              <a:t> II: </a:t>
            </a:r>
            <a:r>
              <a:rPr lang="es-ES_tradnl" dirty="0" err="1" smtClean="0"/>
              <a:t>Brexit</a:t>
            </a:r>
            <a:r>
              <a:rPr lang="es-ES_tradnl" dirty="0" smtClean="0"/>
              <a:t> &amp; </a:t>
            </a:r>
            <a:r>
              <a:rPr lang="es-ES_tradnl" dirty="0" err="1" smtClean="0"/>
              <a:t>access</a:t>
            </a:r>
            <a:r>
              <a:rPr lang="es-ES_tradnl" dirty="0" smtClean="0"/>
              <a:t> to EU </a:t>
            </a:r>
            <a:r>
              <a:rPr lang="es-ES_tradnl" dirty="0" err="1" smtClean="0"/>
              <a:t>funding</a:t>
            </a:r>
            <a:endParaRPr lang="es-ES_tradnl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4B0-FAA9-4B71-ACDD-A0760F05313B}" type="datetime1">
              <a:rPr lang="fr-BE" smtClean="0"/>
              <a:t>16/03/2017</a:t>
            </a:fld>
            <a:endParaRPr lang="fr-B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9273"/>
            <a:ext cx="12192000" cy="1479885"/>
          </a:xfrm>
          <a:solidFill>
            <a:schemeClr val="tx2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600" b="1" dirty="0" smtClean="0">
                <a:solidFill>
                  <a:srgbClr val="FFFFFF"/>
                </a:solidFill>
              </a:rPr>
              <a:t>Part I: Brexit &amp; Citizens’ rights</a:t>
            </a:r>
            <a:endParaRPr lang="en-GB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RIGHT TO ENTRY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64146" y="573206"/>
            <a:ext cx="5183188" cy="4348418"/>
          </a:xfrm>
        </p:spPr>
        <p:txBody>
          <a:bodyPr>
            <a:normAutofit fontScale="85000" lnSpcReduction="20000"/>
          </a:bodyPr>
          <a:lstStyle/>
          <a:p>
            <a:pPr lvl="0" algn="just"/>
            <a:endParaRPr lang="en-US" sz="2400" dirty="0" smtClean="0"/>
          </a:p>
          <a:p>
            <a:pPr lvl="0" algn="just"/>
            <a:r>
              <a:rPr lang="en-US" sz="2400" b="1" dirty="0" smtClean="0"/>
              <a:t>EU membership</a:t>
            </a:r>
            <a:r>
              <a:rPr lang="en-US" sz="2400" dirty="0" smtClean="0"/>
              <a:t>: EU citizens only need a valid ID card/passport to enter an EU country &amp; non-EU family members can obtain a visa for free with accelerated procedure</a:t>
            </a:r>
          </a:p>
          <a:p>
            <a:pPr marL="0" lvl="0" indent="0" algn="just">
              <a:buNone/>
            </a:pPr>
            <a:endParaRPr lang="en-US" sz="2400" dirty="0" smtClean="0"/>
          </a:p>
          <a:p>
            <a:pPr lvl="0" algn="just"/>
            <a:r>
              <a:rPr lang="en-US" sz="2400" b="1" dirty="0" smtClean="0"/>
              <a:t>Canada model</a:t>
            </a:r>
            <a:r>
              <a:rPr lang="en-US" sz="2400" dirty="0" smtClean="0"/>
              <a:t>: no </a:t>
            </a:r>
            <a:r>
              <a:rPr lang="en-US" sz="2400" dirty="0" err="1" smtClean="0"/>
              <a:t>FoM</a:t>
            </a:r>
            <a:r>
              <a:rPr lang="en-US" sz="2400" dirty="0" smtClean="0"/>
              <a:t> of people foreseen in CETA. Right of entry subject to national immigration law &amp; common rules on entry to Schengen area. Canadians exempted from visa for up to 90 days</a:t>
            </a:r>
          </a:p>
          <a:p>
            <a:pPr lvl="0" algn="just"/>
            <a:endParaRPr lang="es-ES_tradnl" sz="2400" dirty="0"/>
          </a:p>
          <a:p>
            <a:pPr lvl="0" algn="just"/>
            <a:r>
              <a:rPr lang="en-GB" sz="2400" b="1" dirty="0" smtClean="0"/>
              <a:t>Turkey model</a:t>
            </a:r>
            <a:r>
              <a:rPr lang="en-GB" sz="2400" dirty="0" smtClean="0"/>
              <a:t>: EC-Turkey </a:t>
            </a:r>
            <a:r>
              <a:rPr lang="en-GB" sz="2400" dirty="0"/>
              <a:t>Association Agreement does not foresee a right of entry for Turkish </a:t>
            </a:r>
            <a:r>
              <a:rPr lang="en-GB" sz="2400" dirty="0" smtClean="0"/>
              <a:t>nationals, who are </a:t>
            </a:r>
            <a:r>
              <a:rPr lang="en-GB" sz="2400" dirty="0"/>
              <a:t>required to hold a visa</a:t>
            </a:r>
            <a:endParaRPr lang="es-ES_tradnl" sz="2400" dirty="0"/>
          </a:p>
          <a:p>
            <a:endParaRPr lang="es-ES_tradnl" sz="240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8</a:t>
            </a:fld>
            <a:endParaRPr lang="fr-BE"/>
          </a:p>
        </p:txBody>
      </p:sp>
      <p:sp>
        <p:nvSpPr>
          <p:cNvPr id="3" name="Elipse 2"/>
          <p:cNvSpPr/>
          <p:nvPr/>
        </p:nvSpPr>
        <p:spPr>
          <a:xfrm>
            <a:off x="6454588" y="4921624"/>
            <a:ext cx="309282" cy="32272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/>
          <p:cNvSpPr/>
          <p:nvPr/>
        </p:nvSpPr>
        <p:spPr>
          <a:xfrm>
            <a:off x="6454588" y="5395818"/>
            <a:ext cx="309282" cy="3227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Elipse 11"/>
          <p:cNvSpPr/>
          <p:nvPr/>
        </p:nvSpPr>
        <p:spPr>
          <a:xfrm>
            <a:off x="6454588" y="5915257"/>
            <a:ext cx="309282" cy="32272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/>
          <p:cNvSpPr txBox="1"/>
          <p:nvPr/>
        </p:nvSpPr>
        <p:spPr>
          <a:xfrm>
            <a:off x="6804212" y="4921624"/>
            <a:ext cx="283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No </a:t>
            </a:r>
            <a:r>
              <a:rPr lang="es-ES_tradnl" dirty="0" err="1" smtClean="0"/>
              <a:t>access</a:t>
            </a:r>
            <a:endParaRPr lang="es-ES_tradnl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804212" y="5335768"/>
            <a:ext cx="430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Partial</a:t>
            </a:r>
            <a:r>
              <a:rPr lang="es-ES_tradnl" dirty="0" smtClean="0"/>
              <a:t>/</a:t>
            </a:r>
            <a:r>
              <a:rPr lang="es-ES_tradnl" dirty="0" err="1" smtClean="0"/>
              <a:t>voluntary</a:t>
            </a:r>
            <a:r>
              <a:rPr lang="es-ES_tradnl" dirty="0" smtClean="0"/>
              <a:t>/</a:t>
            </a:r>
            <a:r>
              <a:rPr lang="es-ES_tradnl" dirty="0" err="1" smtClean="0"/>
              <a:t>special</a:t>
            </a:r>
            <a:r>
              <a:rPr lang="es-ES_tradnl" dirty="0" smtClean="0"/>
              <a:t> </a:t>
            </a:r>
            <a:r>
              <a:rPr lang="es-ES_tradnl" dirty="0" err="1" smtClean="0"/>
              <a:t>arrangement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804211" y="5850303"/>
            <a:ext cx="430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Full </a:t>
            </a:r>
            <a:r>
              <a:rPr lang="es-ES_tradnl" dirty="0" err="1" smtClean="0"/>
              <a:t>access</a:t>
            </a:r>
            <a:endParaRPr lang="es-ES_tradnl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31" y="1834120"/>
            <a:ext cx="4061356" cy="3870980"/>
          </a:xfrm>
        </p:spPr>
      </p:pic>
    </p:spTree>
    <p:extLst>
      <p:ext uri="{BB962C8B-B14F-4D97-AF65-F5344CB8AC3E}">
        <p14:creationId xmlns:p14="http://schemas.microsoft.com/office/powerpoint/2010/main" val="3105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RIGHT OF RESIDENCE</a:t>
            </a:r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947187" y="435894"/>
            <a:ext cx="5857572" cy="5923962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/>
              <a:t>EU Membership: </a:t>
            </a:r>
            <a:r>
              <a:rPr lang="en-GB" sz="1800" dirty="0"/>
              <a:t>EU citizens </a:t>
            </a:r>
            <a:r>
              <a:rPr lang="en-GB" sz="1800" dirty="0" smtClean="0"/>
              <a:t>&amp; their </a:t>
            </a:r>
            <a:r>
              <a:rPr lang="en-GB" sz="1800" dirty="0"/>
              <a:t>family members have the right to reside in </a:t>
            </a:r>
            <a:r>
              <a:rPr lang="en-GB" sz="1800" dirty="0" smtClean="0"/>
              <a:t>other EU </a:t>
            </a:r>
            <a:r>
              <a:rPr lang="en-GB" sz="1800" dirty="0"/>
              <a:t>Member </a:t>
            </a:r>
            <a:r>
              <a:rPr lang="en-GB" sz="1800" dirty="0" smtClean="0"/>
              <a:t>States</a:t>
            </a:r>
          </a:p>
          <a:p>
            <a:pPr lvl="1" algn="just"/>
            <a:r>
              <a:rPr lang="en-GB" sz="1800" dirty="0" smtClean="0"/>
              <a:t>No requirements for residence &lt; 3 months</a:t>
            </a:r>
          </a:p>
          <a:p>
            <a:pPr lvl="1" algn="just"/>
            <a:r>
              <a:rPr lang="en-GB" sz="1800" dirty="0"/>
              <a:t>R</a:t>
            </a:r>
            <a:r>
              <a:rPr lang="en-GB" sz="1800" dirty="0" smtClean="0"/>
              <a:t>equirements for &gt; 3 months &amp; automatic right to permanent residence after 5 years</a:t>
            </a:r>
            <a:endParaRPr lang="en-US" sz="1800" dirty="0" smtClean="0"/>
          </a:p>
          <a:p>
            <a:pPr lvl="0" algn="just"/>
            <a:r>
              <a:rPr lang="en-US" sz="1800" dirty="0" smtClean="0"/>
              <a:t>In practice UK already applies restrictions (jobseekers &amp; narrow approach to conditions attached to residence of economically inactive EU citizens)</a:t>
            </a:r>
          </a:p>
          <a:p>
            <a:pPr lvl="0" algn="just"/>
            <a:r>
              <a:rPr lang="en-US" sz="1800" dirty="0" smtClean="0"/>
              <a:t>“safeguard measures” (Norway model) &amp; no right of permanent residence (Switzerland model)</a:t>
            </a:r>
          </a:p>
          <a:p>
            <a:pPr lvl="0" algn="just"/>
            <a:r>
              <a:rPr lang="en-US" sz="1800" b="1" dirty="0" smtClean="0"/>
              <a:t>Canada model</a:t>
            </a:r>
            <a:r>
              <a:rPr lang="en-US" sz="1800" dirty="0" smtClean="0"/>
              <a:t>: right of residence subject to national legislation. </a:t>
            </a:r>
            <a:r>
              <a:rPr lang="en-US" sz="1800" dirty="0"/>
              <a:t>But CETA </a:t>
            </a:r>
            <a:r>
              <a:rPr lang="en-US" sz="1800" dirty="0" smtClean="0"/>
              <a:t>allows </a:t>
            </a:r>
            <a:r>
              <a:rPr lang="en-US" sz="1800" i="1" dirty="0" smtClean="0"/>
              <a:t>temporary</a:t>
            </a:r>
            <a:r>
              <a:rPr lang="en-US" sz="1800" dirty="0" smtClean="0"/>
              <a:t> transfers of key personnel, business visitors &amp; investors</a:t>
            </a:r>
          </a:p>
          <a:p>
            <a:pPr lvl="0" algn="just"/>
            <a:r>
              <a:rPr lang="en-US" sz="1800" b="1" dirty="0" smtClean="0"/>
              <a:t>Turkey model</a:t>
            </a:r>
            <a:r>
              <a:rPr lang="en-US" sz="1800" dirty="0" smtClean="0"/>
              <a:t>: gradual accumulation of residence </a:t>
            </a:r>
            <a:r>
              <a:rPr lang="en-US" sz="1800" dirty="0" smtClean="0"/>
              <a:t>&amp; work-related rights </a:t>
            </a:r>
            <a:r>
              <a:rPr lang="en-US" sz="1800" dirty="0" smtClean="0"/>
              <a:t>for </a:t>
            </a:r>
            <a:r>
              <a:rPr lang="en-US" sz="1800" dirty="0"/>
              <a:t>Turkish workers </a:t>
            </a:r>
            <a:r>
              <a:rPr lang="en-US" sz="1800" dirty="0" smtClean="0"/>
              <a:t>registered </a:t>
            </a:r>
            <a:r>
              <a:rPr lang="en-US" sz="1800" dirty="0"/>
              <a:t>as belonging to the </a:t>
            </a:r>
            <a:r>
              <a:rPr lang="en-US" sz="1800" dirty="0" err="1"/>
              <a:t>labour</a:t>
            </a:r>
            <a:r>
              <a:rPr lang="en-US" sz="1800" dirty="0"/>
              <a:t> </a:t>
            </a:r>
            <a:r>
              <a:rPr lang="en-US" sz="1800" dirty="0" smtClean="0"/>
              <a:t>force of a MS &amp; their family members</a:t>
            </a:r>
            <a:endParaRPr lang="es-ES_tradnl" sz="1800" dirty="0"/>
          </a:p>
          <a:p>
            <a:endParaRPr lang="es-ES_tradnl" sz="1800" b="1" dirty="0" smtClean="0"/>
          </a:p>
          <a:p>
            <a:pPr>
              <a:buFont typeface="Wingdings"/>
              <a:buChar char="à"/>
            </a:pPr>
            <a:r>
              <a:rPr lang="es-ES_tradnl" sz="1600" b="1" dirty="0" err="1" smtClean="0">
                <a:sym typeface="Wingdings" panose="05000000000000000000" pitchFamily="2" charset="2"/>
              </a:rPr>
              <a:t>unless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they</a:t>
            </a:r>
            <a:r>
              <a:rPr lang="es-ES_tradnl" sz="1600" b="1" dirty="0" smtClean="0">
                <a:sym typeface="Wingdings" panose="05000000000000000000" pitchFamily="2" charset="2"/>
              </a:rPr>
              <a:t> are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family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members</a:t>
            </a:r>
            <a:r>
              <a:rPr lang="es-ES_tradnl" sz="1600" b="1" dirty="0" smtClean="0">
                <a:sym typeface="Wingdings" panose="05000000000000000000" pitchFamily="2" charset="2"/>
              </a:rPr>
              <a:t> of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an</a:t>
            </a:r>
            <a:r>
              <a:rPr lang="es-ES_tradnl" sz="1600" b="1" dirty="0" smtClean="0">
                <a:sym typeface="Wingdings" panose="05000000000000000000" pitchFamily="2" charset="2"/>
              </a:rPr>
              <a:t> EU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citizen</a:t>
            </a:r>
            <a:r>
              <a:rPr lang="es-ES_tradnl" sz="1600" b="1" dirty="0" smtClean="0">
                <a:sym typeface="Wingdings" panose="05000000000000000000" pitchFamily="2" charset="2"/>
              </a:rPr>
              <a:t>!</a:t>
            </a:r>
          </a:p>
          <a:p>
            <a:pPr>
              <a:buFont typeface="Wingdings"/>
              <a:buChar char="à"/>
            </a:pPr>
            <a:r>
              <a:rPr lang="es-ES_tradnl" sz="1600" b="1" dirty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also</a:t>
            </a:r>
            <a:r>
              <a:rPr lang="es-ES_tradnl" sz="1600" b="1" dirty="0" smtClean="0">
                <a:sym typeface="Wingdings" panose="05000000000000000000" pitchFamily="2" charset="2"/>
              </a:rPr>
              <a:t> EU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migration</a:t>
            </a:r>
            <a:r>
              <a:rPr lang="es-ES_tradnl" sz="1600" b="1" dirty="0" smtClean="0">
                <a:sym typeface="Wingdings" panose="05000000000000000000" pitchFamily="2" charset="2"/>
              </a:rPr>
              <a:t> rules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for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researchers</a:t>
            </a:r>
            <a:r>
              <a:rPr lang="es-ES_tradnl" sz="1600" b="1" dirty="0" smtClean="0">
                <a:sym typeface="Wingdings" panose="05000000000000000000" pitchFamily="2" charset="2"/>
              </a:rPr>
              <a:t>,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students</a:t>
            </a:r>
            <a:r>
              <a:rPr lang="es-ES_tradnl" sz="1600" b="1" dirty="0" smtClean="0">
                <a:sym typeface="Wingdings" panose="05000000000000000000" pitchFamily="2" charset="2"/>
              </a:rPr>
              <a:t>,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seasonal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or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highly-skilled</a:t>
            </a:r>
            <a:r>
              <a:rPr lang="es-ES_tradnl" sz="1600" b="1" dirty="0" smtClean="0">
                <a:sym typeface="Wingdings" panose="05000000000000000000" pitchFamily="2" charset="2"/>
              </a:rPr>
              <a:t> </a:t>
            </a:r>
            <a:r>
              <a:rPr lang="es-ES_tradnl" sz="1600" b="1" dirty="0" err="1" smtClean="0">
                <a:sym typeface="Wingdings" panose="05000000000000000000" pitchFamily="2" charset="2"/>
              </a:rPr>
              <a:t>work</a:t>
            </a:r>
            <a:endParaRPr lang="es-ES_tradnl" sz="1600" b="1" dirty="0" smtClean="0">
              <a:sym typeface="Wingdings" panose="05000000000000000000" pitchFamily="2" charset="2"/>
            </a:endParaRPr>
          </a:p>
          <a:p>
            <a:endParaRPr lang="es-ES_tradnl" sz="1600" b="1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1A07-3EA2-466D-A131-D2D8F6417F62}" type="datetime1">
              <a:rPr lang="fr-BE" smtClean="0"/>
              <a:t>16/03/2017</a:t>
            </a:fld>
            <a:endParaRPr lang="fr-B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Title of the presentation</a:t>
            </a:r>
            <a:endParaRPr lang="fr-B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7D58-D80E-4A19-ABB2-C9F8737025A9}" type="slidenum">
              <a:rPr lang="fr-BE" smtClean="0"/>
              <a:t>9</a:t>
            </a:fld>
            <a:endParaRPr lang="fr-B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147" y="1815153"/>
            <a:ext cx="3822233" cy="3710544"/>
          </a:xfrm>
        </p:spPr>
      </p:pic>
    </p:spTree>
    <p:extLst>
      <p:ext uri="{BB962C8B-B14F-4D97-AF65-F5344CB8AC3E}">
        <p14:creationId xmlns:p14="http://schemas.microsoft.com/office/powerpoint/2010/main" val="33917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6CDC42FC-095F-4ED9-8FFB-171A9E124995}" vid="{530BDBB2-25CE-427E-98F5-1CE6E45186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ecas=presentation</Template>
  <TotalTime>3890</TotalTime>
  <Words>1392</Words>
  <Application>Microsoft Office PowerPoint</Application>
  <PresentationFormat>Custom</PresentationFormat>
  <Paragraphs>161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    The European Citizen Action Service  presents:  “5 Takeaways on Brexit: Outlining Possible Scenarios for a New UK-EU Relationship and their Impact on Citizens”</vt:lpstr>
      <vt:lpstr>Who we are</vt:lpstr>
      <vt:lpstr>Why this study</vt:lpstr>
      <vt:lpstr>The overarching project</vt:lpstr>
      <vt:lpstr>5 Takeways on Brexit:  Outlining possible scenarios for a new EU-UK relationship</vt:lpstr>
      <vt:lpstr>The structure</vt:lpstr>
      <vt:lpstr>Part I: Brexit &amp; Citizens’ rights</vt:lpstr>
      <vt:lpstr>RIGHT TO ENTRY</vt:lpstr>
      <vt:lpstr>RIGHT OF RESIDENCE</vt:lpstr>
      <vt:lpstr>RIGHT TO WORK</vt:lpstr>
      <vt:lpstr>SOCIAL SECURITY</vt:lpstr>
      <vt:lpstr>RIGHT TO DO BUSINESS, CONSUMER &amp; PASSENGER RIGHTS</vt:lpstr>
      <vt:lpstr>RIGHT TO NON-DISCRIMINATION</vt:lpstr>
      <vt:lpstr>VOTING &amp; POLITICAL RIGHTS</vt:lpstr>
      <vt:lpstr>ACCESS TO EU INSTITUTIONS</vt:lpstr>
      <vt:lpstr>In conclusion</vt:lpstr>
      <vt:lpstr>Part II: Brexit &amp; access to EU funding</vt:lpstr>
      <vt:lpstr>Some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François Bellens</dc:creator>
  <cp:lastModifiedBy>Marta Pont</cp:lastModifiedBy>
  <cp:revision>309</cp:revision>
  <cp:lastPrinted>2016-12-08T12:29:02Z</cp:lastPrinted>
  <dcterms:created xsi:type="dcterms:W3CDTF">2014-09-19T13:46:43Z</dcterms:created>
  <dcterms:modified xsi:type="dcterms:W3CDTF">2017-03-16T10:30:56Z</dcterms:modified>
</cp:coreProperties>
</file>