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57" r:id="rId3"/>
    <p:sldId id="304" r:id="rId4"/>
    <p:sldId id="305" r:id="rId5"/>
    <p:sldId id="303" r:id="rId6"/>
    <p:sldId id="291" r:id="rId7"/>
    <p:sldId id="306" r:id="rId8"/>
    <p:sldId id="307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ser Henderson" initials="FH" lastIdx="1" clrIdx="0">
    <p:extLst>
      <p:ext uri="{19B8F6BF-5375-455C-9EA6-DF929625EA0E}">
        <p15:presenceInfo xmlns:p15="http://schemas.microsoft.com/office/powerpoint/2012/main" userId="d2f8a298e5ec26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1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01-FE-99\ParticiTech\Fraser_Data\hendersonep\TCI\DEEPYouth\Socialintel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FD-49B4-A70D-F53F927817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FD-49B4-A70D-F53F927817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FD-49B4-A70D-F53F927817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FD-49B4-A70D-F53F927817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FD-49B4-A70D-F53F927817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FD-49B4-A70D-F53F927817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8FD-49B4-A70D-F53F92781765}"/>
              </c:ext>
            </c:extLst>
          </c:dPt>
          <c:dLbls>
            <c:dLbl>
              <c:idx val="0"/>
              <c:layout>
                <c:manualLayout>
                  <c:x val="5.3639846743295021E-2"/>
                  <c:y val="2.231519896401249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8FD-49B4-A70D-F53F92781765}"/>
                </c:ext>
              </c:extLst>
            </c:dLbl>
            <c:dLbl>
              <c:idx val="1"/>
              <c:layout>
                <c:manualLayout>
                  <c:x val="-5.8748403575989781E-2"/>
                  <c:y val="9.669919551072067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8FD-49B4-A70D-F53F92781765}"/>
                </c:ext>
              </c:extLst>
            </c:dLbl>
            <c:dLbl>
              <c:idx val="2"/>
              <c:layout>
                <c:manualLayout>
                  <c:x val="-6.1302681992337162E-2"/>
                  <c:y val="0.1041375951653916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8FD-49B4-A70D-F53F92781765}"/>
                </c:ext>
              </c:extLst>
            </c:dLbl>
            <c:dLbl>
              <c:idx val="3"/>
              <c:layout>
                <c:manualLayout>
                  <c:x val="-0.17879948914431673"/>
                  <c:y val="5.206879758269584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A8FD-49B4-A70D-F53F92781765}"/>
                </c:ext>
              </c:extLst>
            </c:dLbl>
            <c:dLbl>
              <c:idx val="4"/>
              <c:layout>
                <c:manualLayout>
                  <c:x val="-0.13026819923371646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A8FD-49B4-A70D-F53F92781765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A8FD-49B4-A70D-F53F92781765}"/>
                </c:ext>
              </c:extLst>
            </c:dLbl>
            <c:dLbl>
              <c:idx val="6"/>
              <c:layout>
                <c:manualLayout>
                  <c:x val="2.554278416347382E-2"/>
                  <c:y val="0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A8FD-49B4-A70D-F53F9278176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Sheet1!$I$30:$I$36</c:f>
              <c:strCache>
                <c:ptCount val="7"/>
                <c:pt idx="0">
                  <c:v>English</c:v>
                </c:pt>
                <c:pt idx="1">
                  <c:v>French</c:v>
                </c:pt>
                <c:pt idx="2">
                  <c:v>Spainish</c:v>
                </c:pt>
                <c:pt idx="3">
                  <c:v>Italian</c:v>
                </c:pt>
                <c:pt idx="4">
                  <c:v>German</c:v>
                </c:pt>
                <c:pt idx="5">
                  <c:v>Dutch</c:v>
                </c:pt>
                <c:pt idx="6">
                  <c:v>Other</c:v>
                </c:pt>
              </c:strCache>
            </c:strRef>
          </c:cat>
          <c:val>
            <c:numRef>
              <c:f>Sheet1!$J$30:$J$36</c:f>
              <c:numCache>
                <c:formatCode>General</c:formatCode>
                <c:ptCount val="7"/>
                <c:pt idx="0" formatCode="#,##0">
                  <c:v>62132</c:v>
                </c:pt>
                <c:pt idx="1">
                  <c:v>14357</c:v>
                </c:pt>
                <c:pt idx="2">
                  <c:v>11974</c:v>
                </c:pt>
                <c:pt idx="3">
                  <c:v>8241</c:v>
                </c:pt>
                <c:pt idx="4">
                  <c:v>2273</c:v>
                </c:pt>
                <c:pt idx="5">
                  <c:v>1692</c:v>
                </c:pt>
                <c:pt idx="6" formatCode="#,##0">
                  <c:v>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FD-49B4-A70D-F53F9278176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69B0-91F5-4C7C-90C3-294A0A568746}">
      <dgm:prSet phldrT="[Text]"/>
      <dgm:spPr/>
      <dgm:t>
        <a:bodyPr/>
        <a:lstStyle/>
        <a:p>
          <a:r>
            <a:rPr lang="en-GB" dirty="0"/>
            <a:t>Right People</a:t>
          </a:r>
          <a:endParaRPr lang="en-US" dirty="0"/>
        </a:p>
      </dgm:t>
    </dgm:pt>
    <dgm:pt modelId="{EB4A8A24-A793-4F9D-993F-330E42B9110C}" type="parTrans" cxnId="{FFEFD623-AAE1-43C3-9DB2-F2200D96436F}">
      <dgm:prSet/>
      <dgm:spPr/>
      <dgm:t>
        <a:bodyPr/>
        <a:lstStyle/>
        <a:p>
          <a:endParaRPr lang="en-US"/>
        </a:p>
      </dgm:t>
    </dgm:pt>
    <dgm:pt modelId="{A98D855F-4642-4D50-8A8C-6C0E0BD14B6A}" type="sibTrans" cxnId="{FFEFD623-AAE1-43C3-9DB2-F2200D96436F}">
      <dgm:prSet/>
      <dgm:spPr/>
      <dgm:t>
        <a:bodyPr/>
        <a:lstStyle/>
        <a:p>
          <a:endParaRPr lang="en-US"/>
        </a:p>
      </dgm:t>
    </dgm:pt>
    <dgm:pt modelId="{5C523CF4-A40A-4DFE-814D-50386445AA58}">
      <dgm:prSet phldrT="[Text]"/>
      <dgm:spPr/>
      <dgm:t>
        <a:bodyPr/>
        <a:lstStyle/>
        <a:p>
          <a:r>
            <a:rPr lang="en-GB" dirty="0"/>
            <a:t>Right Questions</a:t>
          </a:r>
          <a:endParaRPr lang="en-US" dirty="0"/>
        </a:p>
      </dgm:t>
    </dgm:pt>
    <dgm:pt modelId="{2EBDFD27-024E-47DC-AE99-0AE975715ED0}" type="parTrans" cxnId="{08E2199D-92A5-4023-98FF-0F3A3E1CCCC5}">
      <dgm:prSet/>
      <dgm:spPr/>
      <dgm:t>
        <a:bodyPr/>
        <a:lstStyle/>
        <a:p>
          <a:endParaRPr lang="en-US"/>
        </a:p>
      </dgm:t>
    </dgm:pt>
    <dgm:pt modelId="{115FABD3-C0FA-48E7-92C1-4275F5CB9E8F}" type="sibTrans" cxnId="{08E2199D-92A5-4023-98FF-0F3A3E1CCCC5}">
      <dgm:prSet/>
      <dgm:spPr/>
      <dgm:t>
        <a:bodyPr/>
        <a:lstStyle/>
        <a:p>
          <a:endParaRPr lang="en-US"/>
        </a:p>
      </dgm:t>
    </dgm:pt>
    <dgm:pt modelId="{C652C25A-1F80-4097-A5F5-981E8DB54647}">
      <dgm:prSet/>
      <dgm:spPr/>
      <dgm:t>
        <a:bodyPr/>
        <a:lstStyle/>
        <a:p>
          <a:r>
            <a:rPr lang="en-GB" dirty="0"/>
            <a:t>Right Time</a:t>
          </a:r>
          <a:endParaRPr lang="en-US" dirty="0"/>
        </a:p>
      </dgm:t>
    </dgm:pt>
    <dgm:pt modelId="{6317E8B5-48A3-499E-A252-3AF1D19B3168}" type="parTrans" cxnId="{B95E1EC4-F187-4A3F-823E-48BEED9ED682}">
      <dgm:prSet/>
      <dgm:spPr/>
      <dgm:t>
        <a:bodyPr/>
        <a:lstStyle/>
        <a:p>
          <a:endParaRPr lang="en-US"/>
        </a:p>
      </dgm:t>
    </dgm:pt>
    <dgm:pt modelId="{77BD990C-5441-4CEF-B00B-CA21D8338A00}" type="sibTrans" cxnId="{B95E1EC4-F187-4A3F-823E-48BEED9ED682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004EA916-6D80-4A7F-B436-8EEFC98E12C5}" type="pres">
      <dgm:prSet presAssocID="{158B69B0-91F5-4C7C-90C3-294A0A5687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53FC32-0A14-4E38-AF41-653562BA23D1}" type="pres">
      <dgm:prSet presAssocID="{A98D855F-4642-4D50-8A8C-6C0E0BD14B6A}" presName="spacer" presStyleCnt="0"/>
      <dgm:spPr/>
    </dgm:pt>
    <dgm:pt modelId="{6AB48305-5DA2-4EF1-B882-E00E4573DEB0}" type="pres">
      <dgm:prSet presAssocID="{5C523CF4-A40A-4DFE-814D-50386445AA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F7C68F-92BA-4289-9D03-50E78B8B9D1B}" type="pres">
      <dgm:prSet presAssocID="{115FABD3-C0FA-48E7-92C1-4275F5CB9E8F}" presName="spacer" presStyleCnt="0"/>
      <dgm:spPr/>
    </dgm:pt>
    <dgm:pt modelId="{226343B6-1F1A-4D00-BEC3-8C40A80CE5F1}" type="pres">
      <dgm:prSet presAssocID="{C652C25A-1F80-4097-A5F5-981E8DB546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EFD623-AAE1-43C3-9DB2-F2200D96436F}" srcId="{1123741E-57A5-4DA3-9E3F-706A5246FD38}" destId="{158B69B0-91F5-4C7C-90C3-294A0A568746}" srcOrd="0" destOrd="0" parTransId="{EB4A8A24-A793-4F9D-993F-330E42B9110C}" sibTransId="{A98D855F-4642-4D50-8A8C-6C0E0BD14B6A}"/>
    <dgm:cxn modelId="{E44FE568-4B50-4C08-BE0D-B8EB03CC1DD5}" type="presOf" srcId="{5C523CF4-A40A-4DFE-814D-50386445AA58}" destId="{6AB48305-5DA2-4EF1-B882-E00E4573DEB0}" srcOrd="0" destOrd="0" presId="urn:microsoft.com/office/officeart/2005/8/layout/vList2"/>
    <dgm:cxn modelId="{9933B06F-5482-404C-A24C-F2F33AFDF889}" type="presOf" srcId="{C652C25A-1F80-4097-A5F5-981E8DB54647}" destId="{226343B6-1F1A-4D00-BEC3-8C40A80CE5F1}" srcOrd="0" destOrd="0" presId="urn:microsoft.com/office/officeart/2005/8/layout/vList2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5FCAC99A-19A9-4E2A-9BCC-266EA9E82BF7}" type="presOf" srcId="{158B69B0-91F5-4C7C-90C3-294A0A568746}" destId="{004EA916-6D80-4A7F-B436-8EEFC98E12C5}" srcOrd="0" destOrd="0" presId="urn:microsoft.com/office/officeart/2005/8/layout/vList2"/>
    <dgm:cxn modelId="{08E2199D-92A5-4023-98FF-0F3A3E1CCCC5}" srcId="{1123741E-57A5-4DA3-9E3F-706A5246FD38}" destId="{5C523CF4-A40A-4DFE-814D-50386445AA58}" srcOrd="1" destOrd="0" parTransId="{2EBDFD27-024E-47DC-AE99-0AE975715ED0}" sibTransId="{115FABD3-C0FA-48E7-92C1-4275F5CB9E8F}"/>
    <dgm:cxn modelId="{B95E1EC4-F187-4A3F-823E-48BEED9ED682}" srcId="{1123741E-57A5-4DA3-9E3F-706A5246FD38}" destId="{C652C25A-1F80-4097-A5F5-981E8DB54647}" srcOrd="2" destOrd="0" parTransId="{6317E8B5-48A3-499E-A252-3AF1D19B3168}" sibTransId="{77BD990C-5441-4CEF-B00B-CA21D8338A00}"/>
    <dgm:cxn modelId="{FB06E0B1-2ED5-466A-800C-0649D5B8AE46}" type="presParOf" srcId="{2B082BE0-552F-475E-8EE0-F3A8B81D6DC4}" destId="{004EA916-6D80-4A7F-B436-8EEFC98E12C5}" srcOrd="0" destOrd="0" presId="urn:microsoft.com/office/officeart/2005/8/layout/vList2"/>
    <dgm:cxn modelId="{D92E4B61-C1E2-447B-AF53-E13E47357982}" type="presParOf" srcId="{2B082BE0-552F-475E-8EE0-F3A8B81D6DC4}" destId="{6353FC32-0A14-4E38-AF41-653562BA23D1}" srcOrd="1" destOrd="0" presId="urn:microsoft.com/office/officeart/2005/8/layout/vList2"/>
    <dgm:cxn modelId="{4011331C-7563-47D2-8127-C0DF698E9030}" type="presParOf" srcId="{2B082BE0-552F-475E-8EE0-F3A8B81D6DC4}" destId="{6AB48305-5DA2-4EF1-B882-E00E4573DEB0}" srcOrd="2" destOrd="0" presId="urn:microsoft.com/office/officeart/2005/8/layout/vList2"/>
    <dgm:cxn modelId="{CB7671C7-B25A-40C9-A4AB-007C4496F339}" type="presParOf" srcId="{2B082BE0-552F-475E-8EE0-F3A8B81D6DC4}" destId="{3DF7C68F-92BA-4289-9D03-50E78B8B9D1B}" srcOrd="3" destOrd="0" presId="urn:microsoft.com/office/officeart/2005/8/layout/vList2"/>
    <dgm:cxn modelId="{0DB794C6-4DEF-4421-9301-476FA7D02508}" type="presParOf" srcId="{2B082BE0-552F-475E-8EE0-F3A8B81D6DC4}" destId="{226343B6-1F1A-4D00-BEC3-8C40A80CE5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69B0-91F5-4C7C-90C3-294A0A56874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Anybody</a:t>
          </a:r>
          <a:endParaRPr lang="en-US" dirty="0"/>
        </a:p>
      </dgm:t>
    </dgm:pt>
    <dgm:pt modelId="{EB4A8A24-A793-4F9D-993F-330E42B9110C}" type="parTrans" cxnId="{FFEFD623-AAE1-43C3-9DB2-F2200D96436F}">
      <dgm:prSet/>
      <dgm:spPr/>
      <dgm:t>
        <a:bodyPr/>
        <a:lstStyle/>
        <a:p>
          <a:endParaRPr lang="en-US"/>
        </a:p>
      </dgm:t>
    </dgm:pt>
    <dgm:pt modelId="{A98D855F-4642-4D50-8A8C-6C0E0BD14B6A}" type="sibTrans" cxnId="{FFEFD623-AAE1-43C3-9DB2-F2200D96436F}">
      <dgm:prSet/>
      <dgm:spPr/>
      <dgm:t>
        <a:bodyPr/>
        <a:lstStyle/>
        <a:p>
          <a:endParaRPr lang="en-US"/>
        </a:p>
      </dgm:t>
    </dgm:pt>
    <dgm:pt modelId="{5C523CF4-A40A-4DFE-814D-50386445AA5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Anything</a:t>
          </a:r>
          <a:endParaRPr lang="en-US" dirty="0"/>
        </a:p>
      </dgm:t>
    </dgm:pt>
    <dgm:pt modelId="{2EBDFD27-024E-47DC-AE99-0AE975715ED0}" type="parTrans" cxnId="{08E2199D-92A5-4023-98FF-0F3A3E1CCCC5}">
      <dgm:prSet/>
      <dgm:spPr/>
      <dgm:t>
        <a:bodyPr/>
        <a:lstStyle/>
        <a:p>
          <a:endParaRPr lang="en-US"/>
        </a:p>
      </dgm:t>
    </dgm:pt>
    <dgm:pt modelId="{115FABD3-C0FA-48E7-92C1-4275F5CB9E8F}" type="sibTrans" cxnId="{08E2199D-92A5-4023-98FF-0F3A3E1CCCC5}">
      <dgm:prSet/>
      <dgm:spPr/>
      <dgm:t>
        <a:bodyPr/>
        <a:lstStyle/>
        <a:p>
          <a:endParaRPr lang="en-US"/>
        </a:p>
      </dgm:t>
    </dgm:pt>
    <dgm:pt modelId="{C652C25A-1F80-4097-A5F5-981E8DB5464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/>
            <a:t>Anytime</a:t>
          </a:r>
          <a:endParaRPr lang="en-US" dirty="0"/>
        </a:p>
      </dgm:t>
    </dgm:pt>
    <dgm:pt modelId="{6317E8B5-48A3-499E-A252-3AF1D19B3168}" type="parTrans" cxnId="{B95E1EC4-F187-4A3F-823E-48BEED9ED682}">
      <dgm:prSet/>
      <dgm:spPr/>
      <dgm:t>
        <a:bodyPr/>
        <a:lstStyle/>
        <a:p>
          <a:endParaRPr lang="en-US"/>
        </a:p>
      </dgm:t>
    </dgm:pt>
    <dgm:pt modelId="{77BD990C-5441-4CEF-B00B-CA21D8338A00}" type="sibTrans" cxnId="{B95E1EC4-F187-4A3F-823E-48BEED9ED682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004EA916-6D80-4A7F-B436-8EEFC98E12C5}" type="pres">
      <dgm:prSet presAssocID="{158B69B0-91F5-4C7C-90C3-294A0A5687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53FC32-0A14-4E38-AF41-653562BA23D1}" type="pres">
      <dgm:prSet presAssocID="{A98D855F-4642-4D50-8A8C-6C0E0BD14B6A}" presName="spacer" presStyleCnt="0"/>
      <dgm:spPr/>
    </dgm:pt>
    <dgm:pt modelId="{6AB48305-5DA2-4EF1-B882-E00E4573DEB0}" type="pres">
      <dgm:prSet presAssocID="{5C523CF4-A40A-4DFE-814D-50386445AA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F7C68F-92BA-4289-9D03-50E78B8B9D1B}" type="pres">
      <dgm:prSet presAssocID="{115FABD3-C0FA-48E7-92C1-4275F5CB9E8F}" presName="spacer" presStyleCnt="0"/>
      <dgm:spPr/>
    </dgm:pt>
    <dgm:pt modelId="{226343B6-1F1A-4D00-BEC3-8C40A80CE5F1}" type="pres">
      <dgm:prSet presAssocID="{C652C25A-1F80-4097-A5F5-981E8DB546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EFD623-AAE1-43C3-9DB2-F2200D96436F}" srcId="{1123741E-57A5-4DA3-9E3F-706A5246FD38}" destId="{158B69B0-91F5-4C7C-90C3-294A0A568746}" srcOrd="0" destOrd="0" parTransId="{EB4A8A24-A793-4F9D-993F-330E42B9110C}" sibTransId="{A98D855F-4642-4D50-8A8C-6C0E0BD14B6A}"/>
    <dgm:cxn modelId="{E44FE568-4B50-4C08-BE0D-B8EB03CC1DD5}" type="presOf" srcId="{5C523CF4-A40A-4DFE-814D-50386445AA58}" destId="{6AB48305-5DA2-4EF1-B882-E00E4573DEB0}" srcOrd="0" destOrd="0" presId="urn:microsoft.com/office/officeart/2005/8/layout/vList2"/>
    <dgm:cxn modelId="{9933B06F-5482-404C-A24C-F2F33AFDF889}" type="presOf" srcId="{C652C25A-1F80-4097-A5F5-981E8DB54647}" destId="{226343B6-1F1A-4D00-BEC3-8C40A80CE5F1}" srcOrd="0" destOrd="0" presId="urn:microsoft.com/office/officeart/2005/8/layout/vList2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5FCAC99A-19A9-4E2A-9BCC-266EA9E82BF7}" type="presOf" srcId="{158B69B0-91F5-4C7C-90C3-294A0A568746}" destId="{004EA916-6D80-4A7F-B436-8EEFC98E12C5}" srcOrd="0" destOrd="0" presId="urn:microsoft.com/office/officeart/2005/8/layout/vList2"/>
    <dgm:cxn modelId="{08E2199D-92A5-4023-98FF-0F3A3E1CCCC5}" srcId="{1123741E-57A5-4DA3-9E3F-706A5246FD38}" destId="{5C523CF4-A40A-4DFE-814D-50386445AA58}" srcOrd="1" destOrd="0" parTransId="{2EBDFD27-024E-47DC-AE99-0AE975715ED0}" sibTransId="{115FABD3-C0FA-48E7-92C1-4275F5CB9E8F}"/>
    <dgm:cxn modelId="{B95E1EC4-F187-4A3F-823E-48BEED9ED682}" srcId="{1123741E-57A5-4DA3-9E3F-706A5246FD38}" destId="{C652C25A-1F80-4097-A5F5-981E8DB54647}" srcOrd="2" destOrd="0" parTransId="{6317E8B5-48A3-499E-A252-3AF1D19B3168}" sibTransId="{77BD990C-5441-4CEF-B00B-CA21D8338A00}"/>
    <dgm:cxn modelId="{FB06E0B1-2ED5-466A-800C-0649D5B8AE46}" type="presParOf" srcId="{2B082BE0-552F-475E-8EE0-F3A8B81D6DC4}" destId="{004EA916-6D80-4A7F-B436-8EEFC98E12C5}" srcOrd="0" destOrd="0" presId="urn:microsoft.com/office/officeart/2005/8/layout/vList2"/>
    <dgm:cxn modelId="{D92E4B61-C1E2-447B-AF53-E13E47357982}" type="presParOf" srcId="{2B082BE0-552F-475E-8EE0-F3A8B81D6DC4}" destId="{6353FC32-0A14-4E38-AF41-653562BA23D1}" srcOrd="1" destOrd="0" presId="urn:microsoft.com/office/officeart/2005/8/layout/vList2"/>
    <dgm:cxn modelId="{4011331C-7563-47D2-8127-C0DF698E9030}" type="presParOf" srcId="{2B082BE0-552F-475E-8EE0-F3A8B81D6DC4}" destId="{6AB48305-5DA2-4EF1-B882-E00E4573DEB0}" srcOrd="2" destOrd="0" presId="urn:microsoft.com/office/officeart/2005/8/layout/vList2"/>
    <dgm:cxn modelId="{CB7671C7-B25A-40C9-A4AB-007C4496F339}" type="presParOf" srcId="{2B082BE0-552F-475E-8EE0-F3A8B81D6DC4}" destId="{3DF7C68F-92BA-4289-9D03-50E78B8B9D1B}" srcOrd="3" destOrd="0" presId="urn:microsoft.com/office/officeart/2005/8/layout/vList2"/>
    <dgm:cxn modelId="{0DB794C6-4DEF-4421-9301-476FA7D02508}" type="presParOf" srcId="{2B082BE0-552F-475E-8EE0-F3A8B81D6DC4}" destId="{226343B6-1F1A-4D00-BEC3-8C40A80CE5F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69B0-91F5-4C7C-90C3-294A0A568746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Not self selecting</a:t>
          </a:r>
          <a:endParaRPr lang="en-US" dirty="0">
            <a:solidFill>
              <a:schemeClr val="tx1"/>
            </a:solidFill>
          </a:endParaRPr>
        </a:p>
      </dgm:t>
    </dgm:pt>
    <dgm:pt modelId="{EB4A8A24-A793-4F9D-993F-330E42B9110C}" type="parTrans" cxnId="{FFEFD623-AAE1-43C3-9DB2-F2200D96436F}">
      <dgm:prSet/>
      <dgm:spPr/>
      <dgm:t>
        <a:bodyPr/>
        <a:lstStyle/>
        <a:p>
          <a:endParaRPr lang="en-US"/>
        </a:p>
      </dgm:t>
    </dgm:pt>
    <dgm:pt modelId="{A98D855F-4642-4D50-8A8C-6C0E0BD14B6A}" type="sibTrans" cxnId="{FFEFD623-AAE1-43C3-9DB2-F2200D96436F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004EA916-6D80-4A7F-B436-8EEFC98E12C5}" type="pres">
      <dgm:prSet presAssocID="{158B69B0-91F5-4C7C-90C3-294A0A568746}" presName="parentText" presStyleLbl="node1" presStyleIdx="0" presStyleCnt="1" custLinFactX="23654" custLinFactY="83650" custLinFactNeighborX="100000" custLinFactNeighborY="100000">
        <dgm:presLayoutVars>
          <dgm:chMax val="0"/>
          <dgm:bulletEnabled val="1"/>
        </dgm:presLayoutVars>
      </dgm:prSet>
      <dgm:spPr/>
    </dgm:pt>
  </dgm:ptLst>
  <dgm:cxnLst>
    <dgm:cxn modelId="{FFEFD623-AAE1-43C3-9DB2-F2200D96436F}" srcId="{1123741E-57A5-4DA3-9E3F-706A5246FD38}" destId="{158B69B0-91F5-4C7C-90C3-294A0A568746}" srcOrd="0" destOrd="0" parTransId="{EB4A8A24-A793-4F9D-993F-330E42B9110C}" sibTransId="{A98D855F-4642-4D50-8A8C-6C0E0BD14B6A}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5FCAC99A-19A9-4E2A-9BCC-266EA9E82BF7}" type="presOf" srcId="{158B69B0-91F5-4C7C-90C3-294A0A568746}" destId="{004EA916-6D80-4A7F-B436-8EEFC98E12C5}" srcOrd="0" destOrd="0" presId="urn:microsoft.com/office/officeart/2005/8/layout/vList2"/>
    <dgm:cxn modelId="{FB06E0B1-2ED5-466A-800C-0649D5B8AE46}" type="presParOf" srcId="{2B082BE0-552F-475E-8EE0-F3A8B81D6DC4}" destId="{004EA916-6D80-4A7F-B436-8EEFC98E12C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F1B26-4F11-4FAF-A0F2-C4CF65BFB973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GB" sz="2800" dirty="0">
              <a:solidFill>
                <a:schemeClr val="tx1"/>
              </a:solidFill>
            </a:rPr>
            <a:t>Gold exists</a:t>
          </a:r>
          <a:endParaRPr lang="en-US" sz="2800" dirty="0">
            <a:solidFill>
              <a:schemeClr val="tx1"/>
            </a:solidFill>
          </a:endParaRPr>
        </a:p>
      </dgm:t>
    </dgm:pt>
    <dgm:pt modelId="{915B4FFF-3CA6-4076-A90E-4F3E9B0F3303}" type="parTrans" cxnId="{2E2FFC25-7EA0-44D3-B817-57458514616E}">
      <dgm:prSet/>
      <dgm:spPr/>
      <dgm:t>
        <a:bodyPr/>
        <a:lstStyle/>
        <a:p>
          <a:endParaRPr lang="en-US"/>
        </a:p>
      </dgm:t>
    </dgm:pt>
    <dgm:pt modelId="{F4FA0F68-D8DA-43EE-8216-AF70A63B3F1F}" type="sibTrans" cxnId="{2E2FFC25-7EA0-44D3-B817-57458514616E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61B486D4-B86B-439B-8B59-1A9165895C3C}" type="pres">
      <dgm:prSet presAssocID="{233F1B26-4F11-4FAF-A0F2-C4CF65BFB973}" presName="parentText" presStyleLbl="node1" presStyleIdx="0" presStyleCnt="1" custLinFactX="23654" custLinFactY="83650" custLinFactNeighborX="100000" custLinFactNeighborY="100000">
        <dgm:presLayoutVars>
          <dgm:chMax val="0"/>
          <dgm:bulletEnabled val="1"/>
        </dgm:presLayoutVars>
      </dgm:prSet>
      <dgm:spPr/>
    </dgm:pt>
  </dgm:ptLst>
  <dgm:cxnLst>
    <dgm:cxn modelId="{2E2FFC25-7EA0-44D3-B817-57458514616E}" srcId="{1123741E-57A5-4DA3-9E3F-706A5246FD38}" destId="{233F1B26-4F11-4FAF-A0F2-C4CF65BFB973}" srcOrd="0" destOrd="0" parTransId="{915B4FFF-3CA6-4076-A90E-4F3E9B0F3303}" sibTransId="{F4FA0F68-D8DA-43EE-8216-AF70A63B3F1F}"/>
    <dgm:cxn modelId="{61392840-AAE9-419D-A42C-528D720BE8E6}" type="presOf" srcId="{233F1B26-4F11-4FAF-A0F2-C4CF65BFB973}" destId="{61B486D4-B86B-439B-8B59-1A9165895C3C}" srcOrd="0" destOrd="0" presId="urn:microsoft.com/office/officeart/2005/8/layout/vList2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369C8250-D70D-40AF-A9BA-806A2B25CD69}" type="presParOf" srcId="{2B082BE0-552F-475E-8EE0-F3A8B81D6DC4}" destId="{61B486D4-B86B-439B-8B59-1A9165895C3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69B0-91F5-4C7C-90C3-294A0A568746}">
      <dgm:prSet phldrT="[Text]"/>
      <dgm:spPr>
        <a:solidFill>
          <a:schemeClr val="accent1"/>
        </a:solidFill>
      </dgm:spPr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Refute or confirm existing research</a:t>
          </a:r>
          <a:endParaRPr lang="en-US" dirty="0">
            <a:solidFill>
              <a:schemeClr val="tx1"/>
            </a:solidFill>
          </a:endParaRPr>
        </a:p>
      </dgm:t>
    </dgm:pt>
    <dgm:pt modelId="{EB4A8A24-A793-4F9D-993F-330E42B9110C}" type="parTrans" cxnId="{FFEFD623-AAE1-43C3-9DB2-F2200D96436F}">
      <dgm:prSet/>
      <dgm:spPr/>
      <dgm:t>
        <a:bodyPr/>
        <a:lstStyle/>
        <a:p>
          <a:endParaRPr lang="en-US"/>
        </a:p>
      </dgm:t>
    </dgm:pt>
    <dgm:pt modelId="{A98D855F-4642-4D50-8A8C-6C0E0BD14B6A}" type="sibTrans" cxnId="{FFEFD623-AAE1-43C3-9DB2-F2200D96436F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004EA916-6D80-4A7F-B436-8EEFC98E12C5}" type="pres">
      <dgm:prSet presAssocID="{158B69B0-91F5-4C7C-90C3-294A0A568746}" presName="parentText" presStyleLbl="node1" presStyleIdx="0" presStyleCnt="1" custLinFactX="23654" custLinFactY="83650" custLinFactNeighborX="100000" custLinFactNeighborY="100000">
        <dgm:presLayoutVars>
          <dgm:chMax val="0"/>
          <dgm:bulletEnabled val="1"/>
        </dgm:presLayoutVars>
      </dgm:prSet>
      <dgm:spPr/>
    </dgm:pt>
  </dgm:ptLst>
  <dgm:cxnLst>
    <dgm:cxn modelId="{FFEFD623-AAE1-43C3-9DB2-F2200D96436F}" srcId="{1123741E-57A5-4DA3-9E3F-706A5246FD38}" destId="{158B69B0-91F5-4C7C-90C3-294A0A568746}" srcOrd="0" destOrd="0" parTransId="{EB4A8A24-A793-4F9D-993F-330E42B9110C}" sibTransId="{A98D855F-4642-4D50-8A8C-6C0E0BD14B6A}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5FCAC99A-19A9-4E2A-9BCC-266EA9E82BF7}" type="presOf" srcId="{158B69B0-91F5-4C7C-90C3-294A0A568746}" destId="{004EA916-6D80-4A7F-B436-8EEFC98E12C5}" srcOrd="0" destOrd="0" presId="urn:microsoft.com/office/officeart/2005/8/layout/vList2"/>
    <dgm:cxn modelId="{FB06E0B1-2ED5-466A-800C-0649D5B8AE46}" type="presParOf" srcId="{2B082BE0-552F-475E-8EE0-F3A8B81D6DC4}" destId="{004EA916-6D80-4A7F-B436-8EEFC98E12C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3741E-57A5-4DA3-9E3F-706A5246F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F1B26-4F11-4FAF-A0F2-C4CF65BFB973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GB" sz="2800" dirty="0">
              <a:solidFill>
                <a:schemeClr val="tx1"/>
              </a:solidFill>
            </a:rPr>
            <a:t>Dig for perspectives</a:t>
          </a:r>
          <a:endParaRPr lang="en-US" sz="2800" dirty="0">
            <a:solidFill>
              <a:schemeClr val="tx1"/>
            </a:solidFill>
          </a:endParaRPr>
        </a:p>
      </dgm:t>
    </dgm:pt>
    <dgm:pt modelId="{915B4FFF-3CA6-4076-A90E-4F3E9B0F3303}" type="parTrans" cxnId="{2E2FFC25-7EA0-44D3-B817-57458514616E}">
      <dgm:prSet/>
      <dgm:spPr/>
      <dgm:t>
        <a:bodyPr/>
        <a:lstStyle/>
        <a:p>
          <a:endParaRPr lang="en-US"/>
        </a:p>
      </dgm:t>
    </dgm:pt>
    <dgm:pt modelId="{F4FA0F68-D8DA-43EE-8216-AF70A63B3F1F}" type="sibTrans" cxnId="{2E2FFC25-7EA0-44D3-B817-57458514616E}">
      <dgm:prSet/>
      <dgm:spPr/>
      <dgm:t>
        <a:bodyPr/>
        <a:lstStyle/>
        <a:p>
          <a:endParaRPr lang="en-US"/>
        </a:p>
      </dgm:t>
    </dgm:pt>
    <dgm:pt modelId="{2B082BE0-552F-475E-8EE0-F3A8B81D6DC4}" type="pres">
      <dgm:prSet presAssocID="{1123741E-57A5-4DA3-9E3F-706A5246FD38}" presName="linear" presStyleCnt="0">
        <dgm:presLayoutVars>
          <dgm:animLvl val="lvl"/>
          <dgm:resizeHandles val="exact"/>
        </dgm:presLayoutVars>
      </dgm:prSet>
      <dgm:spPr/>
    </dgm:pt>
    <dgm:pt modelId="{61B486D4-B86B-439B-8B59-1A9165895C3C}" type="pres">
      <dgm:prSet presAssocID="{233F1B26-4F11-4FAF-A0F2-C4CF65BFB973}" presName="parentText" presStyleLbl="node1" presStyleIdx="0" presStyleCnt="1" custLinFactX="23654" custLinFactY="83650" custLinFactNeighborX="100000" custLinFactNeighborY="100000">
        <dgm:presLayoutVars>
          <dgm:chMax val="0"/>
          <dgm:bulletEnabled val="1"/>
        </dgm:presLayoutVars>
      </dgm:prSet>
      <dgm:spPr/>
    </dgm:pt>
  </dgm:ptLst>
  <dgm:cxnLst>
    <dgm:cxn modelId="{2E2FFC25-7EA0-44D3-B817-57458514616E}" srcId="{1123741E-57A5-4DA3-9E3F-706A5246FD38}" destId="{233F1B26-4F11-4FAF-A0F2-C4CF65BFB973}" srcOrd="0" destOrd="0" parTransId="{915B4FFF-3CA6-4076-A90E-4F3E9B0F3303}" sibTransId="{F4FA0F68-D8DA-43EE-8216-AF70A63B3F1F}"/>
    <dgm:cxn modelId="{61392840-AAE9-419D-A42C-528D720BE8E6}" type="presOf" srcId="{233F1B26-4F11-4FAF-A0F2-C4CF65BFB973}" destId="{61B486D4-B86B-439B-8B59-1A9165895C3C}" srcOrd="0" destOrd="0" presId="urn:microsoft.com/office/officeart/2005/8/layout/vList2"/>
    <dgm:cxn modelId="{0A135492-C5CE-46D6-B0FE-17A61BF17B14}" type="presOf" srcId="{1123741E-57A5-4DA3-9E3F-706A5246FD38}" destId="{2B082BE0-552F-475E-8EE0-F3A8B81D6DC4}" srcOrd="0" destOrd="0" presId="urn:microsoft.com/office/officeart/2005/8/layout/vList2"/>
    <dgm:cxn modelId="{369C8250-D70D-40AF-A9BA-806A2B25CD69}" type="presParOf" srcId="{2B082BE0-552F-475E-8EE0-F3A8B81D6DC4}" destId="{61B486D4-B86B-439B-8B59-1A9165895C3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A916-6D80-4A7F-B436-8EEFC98E12C5}">
      <dsp:nvSpPr>
        <dsp:cNvPr id="0" name=""/>
        <dsp:cNvSpPr/>
      </dsp:nvSpPr>
      <dsp:spPr>
        <a:xfrm>
          <a:off x="0" y="486119"/>
          <a:ext cx="4295228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Right People</a:t>
          </a:r>
          <a:endParaRPr lang="en-US" sz="4700" kern="1200" dirty="0"/>
        </a:p>
      </dsp:txBody>
      <dsp:txXfrm>
        <a:off x="55030" y="541149"/>
        <a:ext cx="4185168" cy="1017235"/>
      </dsp:txXfrm>
    </dsp:sp>
    <dsp:sp modelId="{6AB48305-5DA2-4EF1-B882-E00E4573DEB0}">
      <dsp:nvSpPr>
        <dsp:cNvPr id="0" name=""/>
        <dsp:cNvSpPr/>
      </dsp:nvSpPr>
      <dsp:spPr>
        <a:xfrm>
          <a:off x="0" y="1748774"/>
          <a:ext cx="4295228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Right Questions</a:t>
          </a:r>
          <a:endParaRPr lang="en-US" sz="4700" kern="1200" dirty="0"/>
        </a:p>
      </dsp:txBody>
      <dsp:txXfrm>
        <a:off x="55030" y="1803804"/>
        <a:ext cx="4185168" cy="1017235"/>
      </dsp:txXfrm>
    </dsp:sp>
    <dsp:sp modelId="{226343B6-1F1A-4D00-BEC3-8C40A80CE5F1}">
      <dsp:nvSpPr>
        <dsp:cNvPr id="0" name=""/>
        <dsp:cNvSpPr/>
      </dsp:nvSpPr>
      <dsp:spPr>
        <a:xfrm>
          <a:off x="0" y="3011429"/>
          <a:ext cx="4295228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Right Time</a:t>
          </a:r>
          <a:endParaRPr lang="en-US" sz="4700" kern="1200" dirty="0"/>
        </a:p>
      </dsp:txBody>
      <dsp:txXfrm>
        <a:off x="55030" y="3066459"/>
        <a:ext cx="4185168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A916-6D80-4A7F-B436-8EEFC98E12C5}">
      <dsp:nvSpPr>
        <dsp:cNvPr id="0" name=""/>
        <dsp:cNvSpPr/>
      </dsp:nvSpPr>
      <dsp:spPr>
        <a:xfrm>
          <a:off x="0" y="13008"/>
          <a:ext cx="3978166" cy="112729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Anybody</a:t>
          </a:r>
          <a:endParaRPr lang="en-US" sz="4700" kern="1200" dirty="0"/>
        </a:p>
      </dsp:txBody>
      <dsp:txXfrm>
        <a:off x="55030" y="68038"/>
        <a:ext cx="3868106" cy="1017235"/>
      </dsp:txXfrm>
    </dsp:sp>
    <dsp:sp modelId="{6AB48305-5DA2-4EF1-B882-E00E4573DEB0}">
      <dsp:nvSpPr>
        <dsp:cNvPr id="0" name=""/>
        <dsp:cNvSpPr/>
      </dsp:nvSpPr>
      <dsp:spPr>
        <a:xfrm>
          <a:off x="0" y="1275663"/>
          <a:ext cx="3978166" cy="112729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Anything</a:t>
          </a:r>
          <a:endParaRPr lang="en-US" sz="4700" kern="1200" dirty="0"/>
        </a:p>
      </dsp:txBody>
      <dsp:txXfrm>
        <a:off x="55030" y="1330693"/>
        <a:ext cx="3868106" cy="1017235"/>
      </dsp:txXfrm>
    </dsp:sp>
    <dsp:sp modelId="{226343B6-1F1A-4D00-BEC3-8C40A80CE5F1}">
      <dsp:nvSpPr>
        <dsp:cNvPr id="0" name=""/>
        <dsp:cNvSpPr/>
      </dsp:nvSpPr>
      <dsp:spPr>
        <a:xfrm>
          <a:off x="0" y="2538317"/>
          <a:ext cx="3978166" cy="112729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Anytime</a:t>
          </a:r>
          <a:endParaRPr lang="en-US" sz="4700" kern="1200" dirty="0"/>
        </a:p>
      </dsp:txBody>
      <dsp:txXfrm>
        <a:off x="55030" y="2593347"/>
        <a:ext cx="3868106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A916-6D80-4A7F-B436-8EEFC98E12C5}">
      <dsp:nvSpPr>
        <dsp:cNvPr id="0" name=""/>
        <dsp:cNvSpPr/>
      </dsp:nvSpPr>
      <dsp:spPr>
        <a:xfrm>
          <a:off x="0" y="110"/>
          <a:ext cx="2732689" cy="111384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Not self selecting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4373" y="54483"/>
        <a:ext cx="2623943" cy="1005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486D4-B86B-439B-8B59-1A9165895C3C}">
      <dsp:nvSpPr>
        <dsp:cNvPr id="0" name=""/>
        <dsp:cNvSpPr/>
      </dsp:nvSpPr>
      <dsp:spPr>
        <a:xfrm>
          <a:off x="0" y="9470"/>
          <a:ext cx="2732689" cy="11044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Gold exists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3916" y="63386"/>
        <a:ext cx="2624857" cy="996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A916-6D80-4A7F-B436-8EEFC98E12C5}">
      <dsp:nvSpPr>
        <dsp:cNvPr id="0" name=""/>
        <dsp:cNvSpPr/>
      </dsp:nvSpPr>
      <dsp:spPr>
        <a:xfrm>
          <a:off x="0" y="79669"/>
          <a:ext cx="2732689" cy="10342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tx1"/>
              </a:solidFill>
            </a:rPr>
            <a:t>Refute or confirm existing research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489" y="130158"/>
        <a:ext cx="2631711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486D4-B86B-439B-8B59-1A9165895C3C}">
      <dsp:nvSpPr>
        <dsp:cNvPr id="0" name=""/>
        <dsp:cNvSpPr/>
      </dsp:nvSpPr>
      <dsp:spPr>
        <a:xfrm>
          <a:off x="0" y="621"/>
          <a:ext cx="2732689" cy="1113328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Dig for perspectives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4348" y="54969"/>
        <a:ext cx="2623993" cy="100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1605-ADDB-40A3-B4CB-CDF0AA5CD2A8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9755-D32D-4C64-8B3E-1A9709146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7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9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3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1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6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4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public can prompt questions and ways of looking at issues that may not have occurred to the experts caught up in the debate</a:t>
            </a:r>
          </a:p>
          <a:p>
            <a:endParaRPr lang="en-GB" dirty="0"/>
          </a:p>
          <a:p>
            <a:r>
              <a:rPr lang="en-GB" dirty="0"/>
              <a:t>They enable one to penetrate well beyond opinion polling, to understand not just what people say they think but how and why they think it, how they might consider trade-offs, and what might stimulate them to think differently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9755-D32D-4C64-8B3E-1A97091463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0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5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9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8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9AFD-544E-4CB9-84B6-E805E9AE150A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DF4A-4D6A-471C-90A3-5B20820F5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7.pn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91635" y="507026"/>
            <a:ext cx="7712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DEEP –linking Youth</a:t>
            </a:r>
          </a:p>
          <a:p>
            <a:pPr algn="r"/>
            <a:r>
              <a:rPr lang="en-GB" dirty="0"/>
              <a:t>Fraser Henderson</a:t>
            </a:r>
          </a:p>
          <a:p>
            <a:pPr algn="r"/>
            <a:r>
              <a:rPr lang="en-GB" dirty="0"/>
              <a:t>@frazzy123</a:t>
            </a:r>
          </a:p>
          <a:p>
            <a:pPr algn="r"/>
            <a:endParaRPr lang="en-GB" dirty="0"/>
          </a:p>
        </p:txBody>
      </p:sp>
      <p:pic>
        <p:nvPicPr>
          <p:cNvPr id="2050" name="Picture 2" descr="http://www.amassocs.com/wp-content/uploads/2015/10/consultation-institute.jpg">
            <a:extLst>
              <a:ext uri="{FF2B5EF4-FFF2-40B4-BE49-F238E27FC236}">
                <a16:creationId xmlns:a16="http://schemas.microsoft.com/office/drawing/2014/main" id="{DDDF9955-C0F2-4366-A0AA-63E52392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13" y="564272"/>
            <a:ext cx="2392973" cy="7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86CC9-E573-4452-8D0A-B5425E2A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6"/>
          <a:stretch/>
        </p:blipFill>
        <p:spPr>
          <a:xfrm>
            <a:off x="0" y="1746471"/>
            <a:ext cx="12192000" cy="5111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A98647-0F85-48AE-BBAB-B176232A06EA}"/>
              </a:ext>
            </a:extLst>
          </p:cNvPr>
          <p:cNvSpPr/>
          <p:nvPr/>
        </p:nvSpPr>
        <p:spPr>
          <a:xfrm>
            <a:off x="4492869" y="5249008"/>
            <a:ext cx="2189285" cy="1257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0E6F2-B7BB-496D-B5D9-A04594E57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79" y="5474310"/>
            <a:ext cx="2200275" cy="1114425"/>
          </a:xfrm>
          <a:prstGeom prst="rect">
            <a:avLst/>
          </a:prstGeom>
        </p:spPr>
      </p:pic>
      <p:pic>
        <p:nvPicPr>
          <p:cNvPr id="1026" name="Picture 2" descr="Image result for co-funded by the erasmus+ programme of the european union">
            <a:extLst>
              <a:ext uri="{FF2B5EF4-FFF2-40B4-BE49-F238E27FC236}">
                <a16:creationId xmlns:a16="http://schemas.microsoft.com/office/drawing/2014/main" id="{FB99A4D0-008F-40B2-9D1F-9863C7E3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08" y="512886"/>
            <a:ext cx="3141400" cy="8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4D7CD98-41F9-405B-9A53-307A5D74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9111">
            <a:off x="6233929" y="3873527"/>
            <a:ext cx="2081504" cy="20815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212008-6678-4DEA-97DF-E2D6B451C98E}"/>
              </a:ext>
            </a:extLst>
          </p:cNvPr>
          <p:cNvGrpSpPr/>
          <p:nvPr/>
        </p:nvGrpSpPr>
        <p:grpSpPr>
          <a:xfrm>
            <a:off x="509068" y="3728921"/>
            <a:ext cx="5811715" cy="2242039"/>
            <a:chOff x="474785" y="3255883"/>
            <a:chExt cx="5811715" cy="22420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BD545-B51B-4BB5-9CDD-D74726E42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0" t="59358" r="25856" b="7949"/>
            <a:stretch/>
          </p:blipFill>
          <p:spPr>
            <a:xfrm>
              <a:off x="474785" y="3255883"/>
              <a:ext cx="5811715" cy="22420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A8D4B7-839D-4BFC-8F22-18F82AD160DB}"/>
                </a:ext>
              </a:extLst>
            </p:cNvPr>
            <p:cNvSpPr txBox="1"/>
            <p:nvPr/>
          </p:nvSpPr>
          <p:spPr>
            <a:xfrm>
              <a:off x="1014954" y="4887614"/>
              <a:ext cx="2306316" cy="2939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D53EFE-C46A-4271-84CF-D8C4A5DD4569}"/>
              </a:ext>
            </a:extLst>
          </p:cNvPr>
          <p:cNvSpPr txBox="1"/>
          <p:nvPr/>
        </p:nvSpPr>
        <p:spPr>
          <a:xfrm>
            <a:off x="885091" y="4849941"/>
            <a:ext cx="256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deal sucks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4BDB-4EC1-4F27-B994-B8E4F411DF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9" t="19311" r="25721" b="60306"/>
          <a:stretch/>
        </p:blipFill>
        <p:spPr>
          <a:xfrm>
            <a:off x="371928" y="1691784"/>
            <a:ext cx="5948855" cy="1397877"/>
          </a:xfrm>
          <a:prstGeom prst="rect">
            <a:avLst/>
          </a:prstGeom>
        </p:spPr>
      </p:pic>
      <p:sp>
        <p:nvSpPr>
          <p:cNvPr id="13" name="AutoShape 4" descr="Image result for funnel">
            <a:extLst>
              <a:ext uri="{FF2B5EF4-FFF2-40B4-BE49-F238E27FC236}">
                <a16:creationId xmlns:a16="http://schemas.microsoft.com/office/drawing/2014/main" id="{3DC29648-21C1-4511-8FFC-44D0A5CDB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1B81F9-B10C-437C-9B76-FD0D2188A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52" y="3787751"/>
            <a:ext cx="2655471" cy="21243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2A13E3-117C-473E-B8D5-72C7A1324F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5683" r="2376" b="16897"/>
          <a:stretch/>
        </p:blipFill>
        <p:spPr>
          <a:xfrm rot="5400000">
            <a:off x="8280777" y="1102565"/>
            <a:ext cx="3168810" cy="1484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5622-AAAD-4BEE-BF96-C0D2CF2961B9}"/>
              </a:ext>
            </a:extLst>
          </p:cNvPr>
          <p:cNvSpPr txBox="1"/>
          <p:nvPr/>
        </p:nvSpPr>
        <p:spPr>
          <a:xfrm>
            <a:off x="406213" y="413266"/>
            <a:ext cx="588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Power in everyday influence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8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 descr="Image result for funnel">
            <a:extLst>
              <a:ext uri="{FF2B5EF4-FFF2-40B4-BE49-F238E27FC236}">
                <a16:creationId xmlns:a16="http://schemas.microsoft.com/office/drawing/2014/main" id="{3DC29648-21C1-4511-8FFC-44D0A5CDB7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social media icons">
            <a:extLst>
              <a:ext uri="{FF2B5EF4-FFF2-40B4-BE49-F238E27FC236}">
                <a16:creationId xmlns:a16="http://schemas.microsoft.com/office/drawing/2014/main" id="{2C26ED60-5BD5-4A43-827A-6D5FB5D09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6" r="866"/>
          <a:stretch/>
        </p:blipFill>
        <p:spPr bwMode="auto">
          <a:xfrm>
            <a:off x="4699847" y="257712"/>
            <a:ext cx="3607306" cy="9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AFA461-30D1-4467-B1CE-7685AEB2B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" y="1944413"/>
            <a:ext cx="2762907" cy="368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CB2D2-AB4D-4F51-B56D-59CFA6F2C1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" b="6428"/>
          <a:stretch/>
        </p:blipFill>
        <p:spPr>
          <a:xfrm>
            <a:off x="4947949" y="1944414"/>
            <a:ext cx="2600901" cy="3683876"/>
          </a:xfrm>
          <a:prstGeom prst="rect">
            <a:avLst/>
          </a:prstGeom>
        </p:spPr>
      </p:pic>
      <p:pic>
        <p:nvPicPr>
          <p:cNvPr id="17" name="Picture 2" descr="Image result for social media icons">
            <a:extLst>
              <a:ext uri="{FF2B5EF4-FFF2-40B4-BE49-F238E27FC236}">
                <a16:creationId xmlns:a16="http://schemas.microsoft.com/office/drawing/2014/main" id="{F36026D9-D1AB-47D2-85AB-43166791F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 b="52648"/>
          <a:stretch/>
        </p:blipFill>
        <p:spPr bwMode="auto">
          <a:xfrm>
            <a:off x="8307153" y="257712"/>
            <a:ext cx="3621224" cy="8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7814F-AD2D-40A5-A6DC-368A06009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56" y="2941762"/>
            <a:ext cx="2815295" cy="1689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AE728D-3B7A-435B-A86E-3A91C0973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13" y="3276600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D00755-3402-4DD7-A01E-EFE0AD417A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75" y="3276600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A5CFBA-2A72-45FB-AD94-E975A5C29D58}"/>
              </a:ext>
            </a:extLst>
          </p:cNvPr>
          <p:cNvSpPr/>
          <p:nvPr/>
        </p:nvSpPr>
        <p:spPr>
          <a:xfrm>
            <a:off x="462455" y="1555531"/>
            <a:ext cx="11561379" cy="4677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C5AF2-B02B-47BF-9837-2BC6B6BE47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 r="5990"/>
          <a:stretch/>
        </p:blipFill>
        <p:spPr>
          <a:xfrm>
            <a:off x="2905205" y="14452"/>
            <a:ext cx="1484587" cy="13610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26DDCD2-30F4-4E3B-A446-5C707A20DE5A}"/>
              </a:ext>
            </a:extLst>
          </p:cNvPr>
          <p:cNvGrpSpPr/>
          <p:nvPr/>
        </p:nvGrpSpPr>
        <p:grpSpPr>
          <a:xfrm>
            <a:off x="2823417" y="4848283"/>
            <a:ext cx="5832858" cy="1381634"/>
            <a:chOff x="2823417" y="4848283"/>
            <a:chExt cx="5832858" cy="1381634"/>
          </a:xfrm>
        </p:grpSpPr>
        <p:pic>
          <p:nvPicPr>
            <p:cNvPr id="5126" name="Picture 6" descr="Image result for metal mickey">
              <a:extLst>
                <a:ext uri="{FF2B5EF4-FFF2-40B4-BE49-F238E27FC236}">
                  <a16:creationId xmlns:a16="http://schemas.microsoft.com/office/drawing/2014/main" id="{A76FDB76-D7C1-4007-9018-48BA79E3A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34" y="4848283"/>
              <a:ext cx="1604341" cy="120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CA595AA-80C6-4941-AC75-C99D2583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17" y="5026661"/>
              <a:ext cx="1841189" cy="1203256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64F1DDE-809D-480B-8363-E3CEF30874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79" y="4810928"/>
            <a:ext cx="1693847" cy="12406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83232C-2067-437A-995A-F7E0D8A622B9}"/>
              </a:ext>
            </a:extLst>
          </p:cNvPr>
          <p:cNvSpPr txBox="1"/>
          <p:nvPr/>
        </p:nvSpPr>
        <p:spPr>
          <a:xfrm>
            <a:off x="9722069" y="2149181"/>
            <a:ext cx="130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Bags are OK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2BFACD-9F60-4946-BDA6-51597D4BAA37}"/>
              </a:ext>
            </a:extLst>
          </p:cNvPr>
          <p:cNvGrpSpPr/>
          <p:nvPr/>
        </p:nvGrpSpPr>
        <p:grpSpPr>
          <a:xfrm>
            <a:off x="2795961" y="6348782"/>
            <a:ext cx="9031561" cy="399200"/>
            <a:chOff x="2795961" y="6348782"/>
            <a:chExt cx="9031561" cy="399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7077A2-C099-4A08-A663-5679D17B1527}"/>
                </a:ext>
              </a:extLst>
            </p:cNvPr>
            <p:cNvSpPr txBox="1"/>
            <p:nvPr/>
          </p:nvSpPr>
          <p:spPr>
            <a:xfrm>
              <a:off x="7051934" y="6358759"/>
              <a:ext cx="160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AI (2%)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DC5181-1064-433D-B728-5C59CC9E9AE8}"/>
                </a:ext>
              </a:extLst>
            </p:cNvPr>
            <p:cNvSpPr txBox="1"/>
            <p:nvPr/>
          </p:nvSpPr>
          <p:spPr>
            <a:xfrm>
              <a:off x="10223181" y="6378650"/>
              <a:ext cx="160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DASH (&lt;1%)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7DE90E-249C-4EAE-B312-63B0F9556699}"/>
                </a:ext>
              </a:extLst>
            </p:cNvPr>
            <p:cNvSpPr txBox="1"/>
            <p:nvPr/>
          </p:nvSpPr>
          <p:spPr>
            <a:xfrm>
              <a:off x="2795961" y="6348782"/>
              <a:ext cx="160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FILTERS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7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64A679-4742-4B07-B996-BBCD4924492E}"/>
              </a:ext>
            </a:extLst>
          </p:cNvPr>
          <p:cNvSpPr txBox="1"/>
          <p:nvPr/>
        </p:nvSpPr>
        <p:spPr>
          <a:xfrm>
            <a:off x="1169273" y="938635"/>
            <a:ext cx="4351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Between people, organisations, friends, peer groups, professional networks….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23CF8B-480B-4221-BFBE-09F8AFCCF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674557"/>
              </p:ext>
            </p:extLst>
          </p:nvPr>
        </p:nvGraphicFramePr>
        <p:xfrm>
          <a:off x="6768662" y="1870839"/>
          <a:ext cx="4295228" cy="462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061928-41F7-4992-B524-DA2DA9EE1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605467"/>
              </p:ext>
            </p:extLst>
          </p:nvPr>
        </p:nvGraphicFramePr>
        <p:xfrm>
          <a:off x="1208689" y="2343951"/>
          <a:ext cx="3978166" cy="367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3D7582-70D2-4CC8-B3BA-EF35C2092237}"/>
              </a:ext>
            </a:extLst>
          </p:cNvPr>
          <p:cNvSpPr txBox="1"/>
          <p:nvPr/>
        </p:nvSpPr>
        <p:spPr>
          <a:xfrm>
            <a:off x="6740634" y="938635"/>
            <a:ext cx="4351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Between consultor and consultee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91EF5-F9B9-4482-9FB5-9493428D4F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0558" y="3726060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08045-053B-4449-B41B-BB98E0B8C549}"/>
              </a:ext>
            </a:extLst>
          </p:cNvPr>
          <p:cNvGrpSpPr/>
          <p:nvPr/>
        </p:nvGrpSpPr>
        <p:grpSpPr>
          <a:xfrm>
            <a:off x="631639" y="1870838"/>
            <a:ext cx="10986968" cy="4624844"/>
            <a:chOff x="631639" y="1870838"/>
            <a:chExt cx="10986968" cy="4624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644038-E298-45EA-B81B-23B5780129C1}"/>
                </a:ext>
              </a:extLst>
            </p:cNvPr>
            <p:cNvSpPr txBox="1"/>
            <p:nvPr/>
          </p:nvSpPr>
          <p:spPr>
            <a:xfrm>
              <a:off x="4992413" y="1870838"/>
              <a:ext cx="2175641" cy="37837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Youth Mobility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7E7711-033E-4E0B-B844-21CF8CD104AE}"/>
                </a:ext>
              </a:extLst>
            </p:cNvPr>
            <p:cNvSpPr txBox="1"/>
            <p:nvPr/>
          </p:nvSpPr>
          <p:spPr>
            <a:xfrm rot="16200000">
              <a:off x="-282098" y="4009175"/>
              <a:ext cx="219680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Less relevant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CAD910-2A44-4CF9-9994-376F4E7EBF52}"/>
                </a:ext>
              </a:extLst>
            </p:cNvPr>
            <p:cNvGrpSpPr/>
            <p:nvPr/>
          </p:nvGrpSpPr>
          <p:grpSpPr>
            <a:xfrm>
              <a:off x="893379" y="1870839"/>
              <a:ext cx="10725228" cy="4624843"/>
              <a:chOff x="893379" y="1870839"/>
              <a:chExt cx="10725228" cy="462484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3C283E8-4246-4902-AD75-2CEB95FF53D8}"/>
                  </a:ext>
                </a:extLst>
              </p:cNvPr>
              <p:cNvSpPr/>
              <p:nvPr/>
            </p:nvSpPr>
            <p:spPr>
              <a:xfrm>
                <a:off x="893379" y="1870839"/>
                <a:ext cx="10373711" cy="4624843"/>
              </a:xfrm>
              <a:prstGeom prst="ellipse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21CDF6-37DE-46E0-B455-235878A94633}"/>
                  </a:ext>
                </a:extLst>
              </p:cNvPr>
              <p:cNvSpPr txBox="1"/>
              <p:nvPr/>
            </p:nvSpPr>
            <p:spPr>
              <a:xfrm rot="5400000">
                <a:off x="10346120" y="4019756"/>
                <a:ext cx="2175641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More relevant</a:t>
                </a:r>
                <a:r>
                  <a:rPr lang="en-US" dirty="0" err="1"/>
                  <a:t>nt</a:t>
                </a:r>
                <a:endParaRPr lang="en-GB" dirty="0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C102FF-719B-46AA-AB5B-FBB6614D8A9E}"/>
              </a:ext>
            </a:extLst>
          </p:cNvPr>
          <p:cNvSpPr txBox="1"/>
          <p:nvPr/>
        </p:nvSpPr>
        <p:spPr>
          <a:xfrm>
            <a:off x="1208689" y="292303"/>
            <a:ext cx="406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Monitoring Debate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6E833-8CF1-449C-82B9-15A7C0713C53}"/>
              </a:ext>
            </a:extLst>
          </p:cNvPr>
          <p:cNvSpPr txBox="1"/>
          <p:nvPr/>
        </p:nvSpPr>
        <p:spPr>
          <a:xfrm>
            <a:off x="6768662" y="292303"/>
            <a:ext cx="406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Formal Consultation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DFA5DD-D7E8-4501-9170-3E06FC7F3B77}"/>
              </a:ext>
            </a:extLst>
          </p:cNvPr>
          <p:cNvSpPr/>
          <p:nvPr/>
        </p:nvSpPr>
        <p:spPr>
          <a:xfrm>
            <a:off x="1093075" y="1778004"/>
            <a:ext cx="389933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#travel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#friends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#France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#Spain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69614A1-5727-4F60-B77A-3D723CD1D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659408"/>
              </p:ext>
            </p:extLst>
          </p:nvPr>
        </p:nvGraphicFramePr>
        <p:xfrm>
          <a:off x="4876800" y="1662391"/>
          <a:ext cx="6458935" cy="491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149D51-5322-4D4E-873C-EDD058006543}"/>
              </a:ext>
            </a:extLst>
          </p:cNvPr>
          <p:cNvSpPr txBox="1"/>
          <p:nvPr/>
        </p:nvSpPr>
        <p:spPr>
          <a:xfrm>
            <a:off x="1093075" y="542821"/>
            <a:ext cx="862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Scraping insights on “youth mobility”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7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53FE02-96A6-4E98-A957-0601736284EF}"/>
              </a:ext>
            </a:extLst>
          </p:cNvPr>
          <p:cNvSpPr/>
          <p:nvPr/>
        </p:nvSpPr>
        <p:spPr>
          <a:xfrm>
            <a:off x="472966" y="465468"/>
            <a:ext cx="3016468" cy="102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you think that punishing students is a welcome side effect of leaving the EU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E3191-2768-4CD2-963F-7797B0C16AE1}"/>
              </a:ext>
            </a:extLst>
          </p:cNvPr>
          <p:cNvSpPr/>
          <p:nvPr/>
        </p:nvSpPr>
        <p:spPr>
          <a:xfrm>
            <a:off x="8219089" y="588580"/>
            <a:ext cx="272062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“Having both parents [work abroad] is fun and games till they're back &amp; smoking can no longer be done indoors </a:t>
            </a:r>
            <a:r>
              <a:rPr lang="en-US" dirty="0">
                <a:ea typeface="Calibri" panose="020F0502020204030204" pitchFamily="34" charset="0"/>
                <a:cs typeface="Segoe UI Emoji" panose="020B0502040204020203" pitchFamily="34" charset="0"/>
              </a:rPr>
              <a:t>😤”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2702D-E337-4506-AC11-8BA98355283B}"/>
              </a:ext>
            </a:extLst>
          </p:cNvPr>
          <p:cNvSpPr/>
          <p:nvPr/>
        </p:nvSpPr>
        <p:spPr>
          <a:xfrm>
            <a:off x="2811517" y="3236496"/>
            <a:ext cx="2722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night I dreamed that I was taking [Erasmus] in Australia. I cried. I think this story stresses me too”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39ED3-0124-4BE1-A596-C666D95164D9}"/>
              </a:ext>
            </a:extLst>
          </p:cNvPr>
          <p:cNvSpPr/>
          <p:nvPr/>
        </p:nvSpPr>
        <p:spPr>
          <a:xfrm>
            <a:off x="7010400" y="3513496"/>
            <a:ext cx="335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“Go to Erasmus is a waste of time and money of your parents”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12E08-CD63-4BD8-9C0C-F744048F377D}"/>
              </a:ext>
            </a:extLst>
          </p:cNvPr>
          <p:cNvSpPr/>
          <p:nvPr/>
        </p:nvSpPr>
        <p:spPr>
          <a:xfrm>
            <a:off x="395690" y="5751965"/>
            <a:ext cx="2561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“Instead of the money, free train ticket”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C902BF-1A8A-4E10-A324-58CB82D837AD}"/>
              </a:ext>
            </a:extLst>
          </p:cNvPr>
          <p:cNvSpPr/>
          <p:nvPr/>
        </p:nvSpPr>
        <p:spPr>
          <a:xfrm>
            <a:off x="4356537" y="978968"/>
            <a:ext cx="2690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what do you think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uniovi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charging 10 euros for each language you submit to the Erasmus test (some charging 60)”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DCB064-BB29-4BF7-BEDF-C48265DCB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09" y="2090203"/>
            <a:ext cx="1789386" cy="17893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4805B0-124F-4C86-A4B7-C6BADC26E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6" y="4389603"/>
            <a:ext cx="1254022" cy="1970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C9434F-1F83-4745-9238-63EBD4753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5" y="4324952"/>
            <a:ext cx="2073344" cy="20733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4729E-AEB5-4964-93E6-AC0EDB1CA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0" y="1647847"/>
            <a:ext cx="1865649" cy="18656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B454672-31D0-45FA-80CF-CE7987928301}"/>
              </a:ext>
            </a:extLst>
          </p:cNvPr>
          <p:cNvSpPr/>
          <p:nvPr/>
        </p:nvSpPr>
        <p:spPr>
          <a:xfrm>
            <a:off x="262759" y="178676"/>
            <a:ext cx="3466767" cy="3563007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CD1888-AEFB-4BC0-81D3-6D91A0860406}"/>
              </a:ext>
            </a:extLst>
          </p:cNvPr>
          <p:cNvSpPr/>
          <p:nvPr/>
        </p:nvSpPr>
        <p:spPr>
          <a:xfrm>
            <a:off x="4698124" y="178676"/>
            <a:ext cx="6989379" cy="3700913"/>
          </a:xfrm>
          <a:prstGeom prst="rect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59306-E8BC-41AD-991C-82E8A8A61EBC}"/>
              </a:ext>
            </a:extLst>
          </p:cNvPr>
          <p:cNvSpPr/>
          <p:nvPr/>
        </p:nvSpPr>
        <p:spPr>
          <a:xfrm>
            <a:off x="6463862" y="4159827"/>
            <a:ext cx="4834759" cy="2430159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AA9F8D-4C66-460C-B85C-4BCAFACE6875}"/>
              </a:ext>
            </a:extLst>
          </p:cNvPr>
          <p:cNvSpPr/>
          <p:nvPr/>
        </p:nvSpPr>
        <p:spPr>
          <a:xfrm>
            <a:off x="262759" y="4159827"/>
            <a:ext cx="4949951" cy="2545773"/>
          </a:xfrm>
          <a:prstGeom prst="rect">
            <a:avLst/>
          </a:prstGeom>
          <a:solidFill>
            <a:schemeClr val="accent6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D138FE-9FE3-4A9B-9687-665F966B7BF6}"/>
              </a:ext>
            </a:extLst>
          </p:cNvPr>
          <p:cNvSpPr txBox="1"/>
          <p:nvPr/>
        </p:nvSpPr>
        <p:spPr>
          <a:xfrm>
            <a:off x="8565931" y="4389603"/>
            <a:ext cx="237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TRAVEL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C7A66-B58F-4C26-9C4D-1AF49EE493F9}"/>
              </a:ext>
            </a:extLst>
          </p:cNvPr>
          <p:cNvSpPr txBox="1"/>
          <p:nvPr/>
        </p:nvSpPr>
        <p:spPr>
          <a:xfrm>
            <a:off x="1953849" y="2615564"/>
            <a:ext cx="180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UNIVERSITY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B62F0-BC90-4DCF-AB42-BF7B8A731745}"/>
              </a:ext>
            </a:extLst>
          </p:cNvPr>
          <p:cNvSpPr txBox="1"/>
          <p:nvPr/>
        </p:nvSpPr>
        <p:spPr>
          <a:xfrm>
            <a:off x="1240271" y="6220653"/>
            <a:ext cx="28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FINANCES/BREXIT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6 0.01991 L -0.0306 0.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30508 -0.1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0781 -0.36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8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2454 L -0.56237 0.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6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6375 -0.0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3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3" grpId="0"/>
      <p:bldP spid="14" grpId="0"/>
      <p:bldP spid="24" grpId="0" animBg="1"/>
      <p:bldP spid="25" grpId="0" animBg="1"/>
      <p:bldP spid="26" grpId="0" animBg="1"/>
      <p:bldP spid="28" grpId="0" animBg="1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061928-41F7-4992-B524-DA2DA9EE1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689599"/>
              </p:ext>
            </p:extLst>
          </p:nvPr>
        </p:nvGraphicFramePr>
        <p:xfrm>
          <a:off x="4314496" y="4790933"/>
          <a:ext cx="2732690" cy="11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257C80A-1BA6-469F-9935-61B708523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622544"/>
              </p:ext>
            </p:extLst>
          </p:nvPr>
        </p:nvGraphicFramePr>
        <p:xfrm>
          <a:off x="693682" y="4790933"/>
          <a:ext cx="2732690" cy="11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40F91D8-1F71-40B6-AB75-550810479A54}"/>
              </a:ext>
            </a:extLst>
          </p:cNvPr>
          <p:cNvGrpSpPr/>
          <p:nvPr/>
        </p:nvGrpSpPr>
        <p:grpSpPr>
          <a:xfrm>
            <a:off x="8098220" y="4791190"/>
            <a:ext cx="2732689" cy="1113840"/>
            <a:chOff x="0" y="0"/>
            <a:chExt cx="2732689" cy="111384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4DC0962-D791-4345-BB1D-4F20B5418E89}"/>
                </a:ext>
              </a:extLst>
            </p:cNvPr>
            <p:cNvSpPr/>
            <p:nvPr/>
          </p:nvSpPr>
          <p:spPr>
            <a:xfrm>
              <a:off x="0" y="0"/>
              <a:ext cx="2732689" cy="111384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12A590B-3E8F-41AD-8341-5E86DD9C472A}"/>
                </a:ext>
              </a:extLst>
            </p:cNvPr>
            <p:cNvSpPr txBox="1"/>
            <p:nvPr/>
          </p:nvSpPr>
          <p:spPr>
            <a:xfrm>
              <a:off x="54373" y="54373"/>
              <a:ext cx="2623943" cy="1005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solidFill>
                    <a:schemeClr val="tx1"/>
                  </a:solidFill>
                </a:rPr>
                <a:t>Now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46" name="Picture 2" descr="Image result for young person on train">
            <a:extLst>
              <a:ext uri="{FF2B5EF4-FFF2-40B4-BE49-F238E27FC236}">
                <a16:creationId xmlns:a16="http://schemas.microsoft.com/office/drawing/2014/main" id="{50AA36D3-D347-4054-85D4-8D9C1B80E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424" b="-1"/>
          <a:stretch/>
        </p:blipFill>
        <p:spPr bwMode="auto">
          <a:xfrm>
            <a:off x="4201124" y="1456525"/>
            <a:ext cx="2959434" cy="24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lock">
            <a:extLst>
              <a:ext uri="{FF2B5EF4-FFF2-40B4-BE49-F238E27FC236}">
                <a16:creationId xmlns:a16="http://schemas.microsoft.com/office/drawing/2014/main" id="{8685F358-4326-4E5F-A740-A63FAD3A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87" y="1456525"/>
            <a:ext cx="2741722" cy="27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B93BE-6AC5-41F6-89FB-382E17979052}"/>
              </a:ext>
            </a:extLst>
          </p:cNvPr>
          <p:cNvSpPr txBox="1"/>
          <p:nvPr/>
        </p:nvSpPr>
        <p:spPr>
          <a:xfrm>
            <a:off x="612834" y="1218296"/>
            <a:ext cx="28135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  <a:p>
            <a:endParaRPr lang="en-GB" sz="2000" i="1" dirty="0"/>
          </a:p>
          <a:p>
            <a:r>
              <a:rPr lang="en-US" sz="2000" b="1" i="1" dirty="0"/>
              <a:t>"You have to think internationally at an early age. More international, more inclusive and more effective"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7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061928-41F7-4992-B524-DA2DA9EE1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305019"/>
              </p:ext>
            </p:extLst>
          </p:nvPr>
        </p:nvGraphicFramePr>
        <p:xfrm>
          <a:off x="4314496" y="4790933"/>
          <a:ext cx="2732690" cy="11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257C80A-1BA6-469F-9935-61B708523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732162"/>
              </p:ext>
            </p:extLst>
          </p:nvPr>
        </p:nvGraphicFramePr>
        <p:xfrm>
          <a:off x="693682" y="4790933"/>
          <a:ext cx="2732690" cy="111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40F91D8-1F71-40B6-AB75-550810479A54}"/>
              </a:ext>
            </a:extLst>
          </p:cNvPr>
          <p:cNvGrpSpPr/>
          <p:nvPr/>
        </p:nvGrpSpPr>
        <p:grpSpPr>
          <a:xfrm>
            <a:off x="8098220" y="4791190"/>
            <a:ext cx="2732689" cy="1113840"/>
            <a:chOff x="0" y="0"/>
            <a:chExt cx="2732689" cy="111384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4DC0962-D791-4345-BB1D-4F20B5418E89}"/>
                </a:ext>
              </a:extLst>
            </p:cNvPr>
            <p:cNvSpPr/>
            <p:nvPr/>
          </p:nvSpPr>
          <p:spPr>
            <a:xfrm>
              <a:off x="0" y="0"/>
              <a:ext cx="2732689" cy="111384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12A590B-3E8F-41AD-8341-5E86DD9C472A}"/>
                </a:ext>
              </a:extLst>
            </p:cNvPr>
            <p:cNvSpPr txBox="1"/>
            <p:nvPr/>
          </p:nvSpPr>
          <p:spPr>
            <a:xfrm>
              <a:off x="54373" y="54373"/>
              <a:ext cx="2623943" cy="1005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dirty="0">
                  <a:solidFill>
                    <a:schemeClr val="tx1"/>
                  </a:solidFill>
                </a:rPr>
                <a:t>Compliment traditional consultation</a:t>
              </a:r>
              <a:endParaRPr lang="en-US" sz="2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AutoShape 2" descr="Image result for youth perspectives">
            <a:extLst>
              <a:ext uri="{FF2B5EF4-FFF2-40B4-BE49-F238E27FC236}">
                <a16:creationId xmlns:a16="http://schemas.microsoft.com/office/drawing/2014/main" id="{1941AB38-D610-4443-B911-0EC84AFDD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75AD6-F025-45CE-A8CA-9FFA06BF0C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" y="1459521"/>
            <a:ext cx="2722447" cy="2722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A55A4-3A84-4380-89FA-35BDA3EC1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3" y="1751746"/>
            <a:ext cx="2137996" cy="2137996"/>
          </a:xfrm>
          <a:prstGeom prst="rect">
            <a:avLst/>
          </a:prstGeom>
        </p:spPr>
      </p:pic>
      <p:pic>
        <p:nvPicPr>
          <p:cNvPr id="2052" name="Picture 4" descr="Image result for plus">
            <a:extLst>
              <a:ext uri="{FF2B5EF4-FFF2-40B4-BE49-F238E27FC236}">
                <a16:creationId xmlns:a16="http://schemas.microsoft.com/office/drawing/2014/main" id="{6CFF6A03-317F-4A7B-8B8F-C25ABC62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78" y="1532671"/>
            <a:ext cx="2576146" cy="25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2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61" y="940778"/>
            <a:ext cx="2378207" cy="1204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982" y="5511529"/>
            <a:ext cx="6655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http://deeplinkingyouth.eu/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2F86CD-303C-455C-9F42-5F8FFBE8D8B0}"/>
              </a:ext>
            </a:extLst>
          </p:cNvPr>
          <p:cNvGrpSpPr/>
          <p:nvPr/>
        </p:nvGrpSpPr>
        <p:grpSpPr>
          <a:xfrm>
            <a:off x="901439" y="940778"/>
            <a:ext cx="5397966" cy="3868615"/>
            <a:chOff x="839893" y="334108"/>
            <a:chExt cx="5397966" cy="38686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D70586-93A1-4C2D-903D-F47E83C360AB}"/>
                </a:ext>
              </a:extLst>
            </p:cNvPr>
            <p:cNvSpPr/>
            <p:nvPr/>
          </p:nvSpPr>
          <p:spPr>
            <a:xfrm>
              <a:off x="3613583" y="334108"/>
              <a:ext cx="2624276" cy="3868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E52321B-7148-4788-BC67-40E89B9C7BDD}"/>
                </a:ext>
              </a:extLst>
            </p:cNvPr>
            <p:cNvSpPr/>
            <p:nvPr/>
          </p:nvSpPr>
          <p:spPr>
            <a:xfrm>
              <a:off x="839893" y="334108"/>
              <a:ext cx="2624276" cy="3868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5DCF86-F4A0-48AA-869F-6CEC9534F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74" t="12436" r="34086" b="2564"/>
            <a:stretch/>
          </p:blipFill>
          <p:spPr>
            <a:xfrm>
              <a:off x="940779" y="562708"/>
              <a:ext cx="2387052" cy="32971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242AA0-B54B-44F8-84D4-F7ACD3BBC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522" t="11923" r="31857" b="1153"/>
            <a:stretch/>
          </p:blipFill>
          <p:spPr>
            <a:xfrm>
              <a:off x="3709130" y="571500"/>
              <a:ext cx="2433182" cy="3398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28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716</Words>
  <Application>Microsoft Office PowerPoint</Application>
  <PresentationFormat>Widescreen</PresentationFormat>
  <Paragraphs>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Segoe UI Emoji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</dc:creator>
  <cp:lastModifiedBy>Fraser Henderson</cp:lastModifiedBy>
  <cp:revision>213</cp:revision>
  <dcterms:created xsi:type="dcterms:W3CDTF">2015-01-19T11:20:04Z</dcterms:created>
  <dcterms:modified xsi:type="dcterms:W3CDTF">2017-10-13T09:00:26Z</dcterms:modified>
</cp:coreProperties>
</file>